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Catamaran"/>
      <p:regular r:id="rId31"/>
      <p:bold r:id="rId32"/>
    </p:embeddedFont>
    <p:embeddedFont>
      <p:font typeface="Raleway"/>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tamaran-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font" Target="fonts/Catamaran-bold.fntdata"/><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Good morning to everyone today I will present the work “transformer-based model for vessel route forecasting and anomaly detection”. </a:t>
            </a:r>
            <a:endParaRPr sz="1300">
              <a:solidFill>
                <a:srgbClr val="595959"/>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4860f3ad9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4860f3ad9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A </a:t>
            </a:r>
            <a:r>
              <a:rPr b="1" lang="it-IT" sz="1300">
                <a:solidFill>
                  <a:srgbClr val="595959"/>
                </a:solidFill>
              </a:rPr>
              <a:t>new representation</a:t>
            </a:r>
            <a:r>
              <a:rPr lang="it-IT" sz="1300">
                <a:solidFill>
                  <a:srgbClr val="595959"/>
                </a:solidFill>
              </a:rPr>
              <a:t> of AIS data is introduced to address the issue of heterogeneity of the data.</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br>
              <a:rPr lang="it-IT" sz="1300">
                <a:solidFill>
                  <a:srgbClr val="595959"/>
                </a:solidFill>
              </a:rPr>
            </a:br>
            <a:r>
              <a:rPr lang="it-IT" sz="1300">
                <a:solidFill>
                  <a:srgbClr val="375FAC"/>
                </a:solidFill>
              </a:rPr>
              <a:t>The key idea is to expand the message to a higher-dimensional space by mapping </a:t>
            </a:r>
            <a:r>
              <a:rPr b="1" lang="it-IT" sz="1300">
                <a:solidFill>
                  <a:srgbClr val="375FAC"/>
                </a:solidFill>
              </a:rPr>
              <a:t>x</a:t>
            </a:r>
            <a:r>
              <a:rPr lang="it-IT" sz="1300">
                <a:solidFill>
                  <a:srgbClr val="375FAC"/>
                </a:solidFill>
              </a:rPr>
              <a:t>t to </a:t>
            </a:r>
            <a:r>
              <a:rPr b="1" lang="it-IT" sz="1300">
                <a:solidFill>
                  <a:srgbClr val="375FAC"/>
                </a:solidFill>
              </a:rPr>
              <a:t>e</a:t>
            </a:r>
            <a:r>
              <a:rPr lang="it-IT" sz="1300">
                <a:solidFill>
                  <a:srgbClr val="375FAC"/>
                </a:solidFill>
              </a:rPr>
              <a:t>t, a high-dimensional embedding vector. However, when the dimension of </a:t>
            </a:r>
            <a:r>
              <a:rPr b="1" lang="it-IT" sz="1300">
                <a:solidFill>
                  <a:srgbClr val="375FAC"/>
                </a:solidFill>
              </a:rPr>
              <a:t>e</a:t>
            </a:r>
            <a:r>
              <a:rPr lang="it-IT" sz="1300">
                <a:solidFill>
                  <a:srgbClr val="375FAC"/>
                </a:solidFill>
              </a:rPr>
              <a:t>t is much higher than the one of </a:t>
            </a:r>
            <a:r>
              <a:rPr b="1" lang="it-IT" sz="1300">
                <a:solidFill>
                  <a:srgbClr val="375FAC"/>
                </a:solidFill>
              </a:rPr>
              <a:t>x</a:t>
            </a:r>
            <a:r>
              <a:rPr lang="it-IT" sz="1300">
                <a:solidFill>
                  <a:srgbClr val="375FAC"/>
                </a:solidFill>
              </a:rPr>
              <a:t>t, training becomes extremely difficult due to overfitting. To overcome these overfitting problems, an intermediate mapping process is performed and </a:t>
            </a:r>
            <a:r>
              <a:rPr b="1" lang="it-IT" sz="1300">
                <a:solidFill>
                  <a:srgbClr val="375FAC"/>
                </a:solidFill>
              </a:rPr>
              <a:t>x</a:t>
            </a:r>
            <a:r>
              <a:rPr lang="it-IT" sz="1300">
                <a:solidFill>
                  <a:srgbClr val="375FAC"/>
                </a:solidFill>
              </a:rPr>
              <a:t>t is first mapped to a "four-hot" vector </a:t>
            </a:r>
            <a:r>
              <a:rPr b="1" lang="it-IT" sz="1300">
                <a:solidFill>
                  <a:srgbClr val="375FAC"/>
                </a:solidFill>
              </a:rPr>
              <a:t>h</a:t>
            </a:r>
            <a:r>
              <a:rPr lang="it-IT" sz="1300">
                <a:solidFill>
                  <a:srgbClr val="375FAC"/>
                </a:solidFill>
              </a:rPr>
              <a:t>t.</a:t>
            </a:r>
            <a:endParaRPr sz="1300">
              <a:solidFill>
                <a:srgbClr val="375FAC"/>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e4860f3ad9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e4860f3ad9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Given the new data representation, the problem can be formulated as a </a:t>
            </a:r>
            <a:r>
              <a:rPr b="1" lang="it-IT" sz="1300">
                <a:solidFill>
                  <a:srgbClr val="595959"/>
                </a:solidFill>
              </a:rPr>
              <a:t>classification</a:t>
            </a:r>
            <a:r>
              <a:rPr lang="it-IT" sz="1300">
                <a:solidFill>
                  <a:srgbClr val="595959"/>
                </a:solidFill>
              </a:rPr>
              <a:t> </a:t>
            </a:r>
            <a:r>
              <a:rPr b="1" lang="it-IT" sz="1300">
                <a:solidFill>
                  <a:srgbClr val="595959"/>
                </a:solidFill>
              </a:rPr>
              <a:t>problem</a:t>
            </a:r>
            <a:r>
              <a:rPr lang="it-IT" sz="1300">
                <a:solidFill>
                  <a:srgbClr val="595959"/>
                </a:solidFill>
              </a:rPr>
              <a:t>. </a:t>
            </a:r>
            <a:r>
              <a:rPr lang="it-IT" sz="1300">
                <a:solidFill>
                  <a:srgbClr val="4472C4"/>
                </a:solidFill>
              </a:rPr>
              <a:t>Indeed, now we have the prediction of 4-hot vectors</a:t>
            </a:r>
            <a:r>
              <a:rPr lang="it-IT" sz="1300">
                <a:solidFill>
                  <a:srgbClr val="4472C4"/>
                </a:solidFill>
              </a:rPr>
              <a:t>, </a:t>
            </a:r>
            <a:r>
              <a:rPr lang="it-IT" sz="1300">
                <a:solidFill>
                  <a:schemeClr val="accent2"/>
                </a:solidFill>
              </a:rPr>
              <a:t>so the problem naturally becomes a classification problem with 4 heads.</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br>
              <a:rPr lang="it-IT" sz="1300">
                <a:solidFill>
                  <a:srgbClr val="4472C4"/>
                </a:solidFill>
              </a:rPr>
            </a:br>
            <a:r>
              <a:rPr lang="it-IT" sz="1300">
                <a:solidFill>
                  <a:srgbClr val="4472C4"/>
                </a:solidFill>
              </a:rPr>
              <a:t>The loss is a </a:t>
            </a:r>
            <a:r>
              <a:rPr b="1" lang="it-IT" sz="1300">
                <a:solidFill>
                  <a:srgbClr val="4472C4"/>
                </a:solidFill>
              </a:rPr>
              <a:t>multi-resolution cross-entropy loss</a:t>
            </a:r>
            <a:r>
              <a:rPr lang="it-IT" sz="1300">
                <a:solidFill>
                  <a:srgbClr val="4472C4"/>
                </a:solidFill>
              </a:rPr>
              <a:t>: it consists in computing the cross entropy at different resolutions to improve the prediction.</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4860f3ad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4860f3ad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architecture of the proposed SeaFormer is based on </a:t>
            </a:r>
            <a:r>
              <a:rPr b="1" lang="it-IT" sz="1300">
                <a:solidFill>
                  <a:srgbClr val="595959"/>
                </a:solidFill>
              </a:rPr>
              <a:t>transformer-like models</a:t>
            </a:r>
            <a:r>
              <a:rPr lang="it-IT" sz="1300">
                <a:solidFill>
                  <a:srgbClr val="595959"/>
                </a:solidFill>
              </a:rPr>
              <a:t>, specifically a GPT model.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key innovations are:</a:t>
            </a:r>
            <a:r>
              <a:rPr lang="it-IT" sz="1200">
                <a:solidFill>
                  <a:schemeClr val="dk1"/>
                </a:solidFill>
                <a:latin typeface="Times New Roman"/>
                <a:ea typeface="Times New Roman"/>
                <a:cs typeface="Times New Roman"/>
                <a:sym typeface="Times New Roman"/>
              </a:rPr>
              <a:t> </a:t>
            </a:r>
            <a:r>
              <a:rPr b="1" lang="it-IT" sz="1300">
                <a:solidFill>
                  <a:srgbClr val="595959"/>
                </a:solidFill>
              </a:rPr>
              <a:t>The Gumbel Softmax</a:t>
            </a:r>
            <a:r>
              <a:rPr lang="it-IT" sz="1300">
                <a:solidFill>
                  <a:srgbClr val="595959"/>
                </a:solidFill>
              </a:rPr>
              <a:t> as the final activation function and the implementation of </a:t>
            </a:r>
            <a:r>
              <a:rPr b="1" lang="it-IT" sz="1300">
                <a:solidFill>
                  <a:srgbClr val="595959"/>
                </a:solidFill>
              </a:rPr>
              <a:t>different sampling strategies </a:t>
            </a:r>
            <a:r>
              <a:rPr lang="it-IT" sz="1300">
                <a:solidFill>
                  <a:srgbClr val="595959"/>
                </a:solidFill>
              </a:rPr>
              <a:t>for the position and the SOG prediction.</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The Gumbel-Softmax is a differentiable approximation of the categorical distribution that allows for stochastic sampling during training, producing a discrete probability distribution over a set of categorical outcomes.</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 To predict the position of a vessel a multinomial distribution is employed after the Gumbel-Softmax to introduce a stochastic factor into the prediction. This is essential because two ships with the same speed and trajectory may diverge in different directions at a certain point. Therefore, incorporating a probabilistic factor to predict the next sample based on the current trajectory is appropriate.</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 </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For the sog prediction we don’t need this probabilistic factor, so the one-hot vectors obtained directly from the Gumbel-Softmax are used to address this issue and achieve better predictions for the SOG values.</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accent2"/>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4860f3ad9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4860f3ad9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Now I will present the results of the experiments of the vessel route forecasting task, considering both the Adriatic and the Tyrrhenian datasets. First I will show the results for the position prediction and then the ones of the SOG prediction.</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rPr lang="it-IT" sz="1300">
                <a:solidFill>
                  <a:schemeClr val="dk1"/>
                </a:solidFill>
              </a:rPr>
              <a:t> </a:t>
            </a:r>
            <a:endParaRPr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position prediction is evaluated using the </a:t>
            </a:r>
            <a:r>
              <a:rPr b="1" i="1" lang="it-IT" sz="1300">
                <a:solidFill>
                  <a:srgbClr val="595959"/>
                </a:solidFill>
              </a:rPr>
              <a:t>best-of-N criterion</a:t>
            </a:r>
            <a:r>
              <a:rPr i="1" lang="it-IT" sz="1300">
                <a:solidFill>
                  <a:srgbClr val="595959"/>
                </a:solidFill>
              </a:rPr>
              <a:t>. </a:t>
            </a:r>
            <a:r>
              <a:rPr lang="it-IT" sz="1300">
                <a:solidFill>
                  <a:srgbClr val="595959"/>
                </a:solidFill>
              </a:rPr>
              <a:t>N is set to 16 and ultimately only the prediction with the lowest error is considered. Then, the </a:t>
            </a:r>
            <a:r>
              <a:rPr b="1" lang="it-IT" sz="1300">
                <a:solidFill>
                  <a:srgbClr val="595959"/>
                </a:solidFill>
              </a:rPr>
              <a:t>haversine distance</a:t>
            </a:r>
            <a:r>
              <a:rPr lang="it-IT" sz="1300">
                <a:solidFill>
                  <a:srgbClr val="595959"/>
                </a:solidFill>
              </a:rPr>
              <a:t> between the true and predicted values is computed for the error on the position.</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In the first table, there are the experiments for the Adriatic Sea, while the second table contains the results of the Tyrrhenian Sea. From both tables, we can clearly see that the results obtained with our model, the Seaformer, (in the second rows) outperform the current state-of-the-art model, the Traisformer, whose results are shown in the first rows.</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e4860f3ad9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e4860f3ad9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Also, from a graphical representation, we can see how good our model is compared with the Traisformer. In this slides some random samples of the predictions for the Adriatic dataset are shown. The green lines indicate the predictions of our model, the orange lines denote the predictions of the Traisformer and the blue lines indicate the target trajectories. </a:t>
            </a:r>
            <a:endParaRPr sz="1300">
              <a:solidFill>
                <a:srgbClr val="4472C4"/>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92c24757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92c24757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These are some random samples for the Tyrrhenian dataset. </a:t>
            </a:r>
            <a:r>
              <a:rPr lang="it-IT" sz="1300">
                <a:solidFill>
                  <a:srgbClr val="4472C4"/>
                </a:solidFill>
              </a:rPr>
              <a:t>We can clearly see that the SeaFormer can effectively model more challenging routes, as demonstrated by the accurate prediction of the vessel passing through the narrow of Messina in the third column, while the baseline model predicts the vessel to be on land.</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4860f3ad9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4860f3ad9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For the Speed Over Ground (SOG) prediction, the mean squared error (MSE) metric is used. </a:t>
            </a:r>
            <a:r>
              <a:rPr lang="it-IT" sz="1300">
                <a:solidFill>
                  <a:srgbClr val="4472C4"/>
                </a:solidFill>
              </a:rPr>
              <a:t>In this case as well, we achieve better results than the baseline model, the Traisformer. Indeed, the error for our model is almost two times better than that of the Traisformer.</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4860f3ad9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4860f3ad9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546A"/>
                </a:solidFill>
              </a:rPr>
              <a:t>The second task, the anomaly detection task, aims to detect </a:t>
            </a:r>
            <a:r>
              <a:rPr b="1" lang="it-IT" sz="1300">
                <a:solidFill>
                  <a:srgbClr val="44546A"/>
                </a:solidFill>
              </a:rPr>
              <a:t>unusual</a:t>
            </a:r>
            <a:r>
              <a:rPr lang="it-IT" sz="1300">
                <a:solidFill>
                  <a:srgbClr val="44546A"/>
                </a:solidFill>
              </a:rPr>
              <a:t> or </a:t>
            </a:r>
            <a:r>
              <a:rPr b="1" lang="it-IT" sz="1300">
                <a:solidFill>
                  <a:srgbClr val="44546A"/>
                </a:solidFill>
              </a:rPr>
              <a:t>anomalous</a:t>
            </a:r>
            <a:r>
              <a:rPr lang="it-IT" sz="1300">
                <a:solidFill>
                  <a:srgbClr val="44546A"/>
                </a:solidFill>
              </a:rPr>
              <a:t> trajectories that deviate from expected patterns.</a:t>
            </a:r>
            <a:endParaRPr sz="1300">
              <a:solidFill>
                <a:srgbClr val="44546A"/>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546A"/>
                </a:solidFill>
              </a:rPr>
              <a:t> </a:t>
            </a:r>
            <a:endParaRPr sz="1300">
              <a:solidFill>
                <a:srgbClr val="44546A"/>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546A"/>
                </a:solidFill>
              </a:rPr>
              <a:t>This task helps in identifying potential threats, security breaches, or abnormal vessel activities that require further investigation or intervention. </a:t>
            </a:r>
            <a:endParaRPr sz="1300">
              <a:solidFill>
                <a:srgbClr val="44546A"/>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e4860f3ad9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e4860f3ad9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proposed method is a clustering approach divided in three steps:</a:t>
            </a:r>
            <a:endParaRPr sz="1300">
              <a:solidFill>
                <a:srgbClr val="595959"/>
              </a:solidFill>
            </a:endParaRPr>
          </a:p>
          <a:p>
            <a:pPr indent="-228600" lvl="0" marL="457200" rtl="0" algn="l">
              <a:lnSpc>
                <a:spcPct val="115000"/>
              </a:lnSpc>
              <a:spcBef>
                <a:spcPts val="0"/>
              </a:spcBef>
              <a:spcAft>
                <a:spcPts val="0"/>
              </a:spcAft>
              <a:buClr>
                <a:schemeClr val="dk1"/>
              </a:buClr>
              <a:buSzPts val="1100"/>
              <a:buFont typeface="Arial"/>
              <a:buNone/>
            </a:pPr>
            <a:r>
              <a:rPr lang="it-IT" sz="1300">
                <a:solidFill>
                  <a:srgbClr val="595959"/>
                </a:solidFill>
              </a:rPr>
              <a:t>1.</a:t>
            </a:r>
            <a:r>
              <a:rPr lang="it-IT" sz="700">
                <a:solidFill>
                  <a:srgbClr val="595959"/>
                </a:solidFill>
                <a:latin typeface="Times New Roman"/>
                <a:ea typeface="Times New Roman"/>
                <a:cs typeface="Times New Roman"/>
                <a:sym typeface="Times New Roman"/>
              </a:rPr>
              <a:t>	</a:t>
            </a:r>
            <a:r>
              <a:rPr lang="it-IT" sz="1300">
                <a:solidFill>
                  <a:srgbClr val="595959"/>
                </a:solidFill>
              </a:rPr>
              <a:t>The Merge Distance (MD) between trajectories is computed to obtain a distance matrix.</a:t>
            </a:r>
            <a:endParaRPr sz="1300">
              <a:solidFill>
                <a:srgbClr val="595959"/>
              </a:solidFill>
            </a:endParaRPr>
          </a:p>
          <a:p>
            <a:pPr indent="-228600" lvl="0" marL="457200" rtl="0" algn="l">
              <a:lnSpc>
                <a:spcPct val="115000"/>
              </a:lnSpc>
              <a:spcBef>
                <a:spcPts val="0"/>
              </a:spcBef>
              <a:spcAft>
                <a:spcPts val="0"/>
              </a:spcAft>
              <a:buClr>
                <a:schemeClr val="dk1"/>
              </a:buClr>
              <a:buSzPts val="1100"/>
              <a:buFont typeface="Arial"/>
              <a:buNone/>
            </a:pPr>
            <a:r>
              <a:rPr lang="it-IT" sz="1300">
                <a:solidFill>
                  <a:srgbClr val="595959"/>
                </a:solidFill>
              </a:rPr>
              <a:t>2.</a:t>
            </a:r>
            <a:r>
              <a:rPr lang="it-IT" sz="700">
                <a:solidFill>
                  <a:srgbClr val="595959"/>
                </a:solidFill>
                <a:latin typeface="Times New Roman"/>
                <a:ea typeface="Times New Roman"/>
                <a:cs typeface="Times New Roman"/>
                <a:sym typeface="Times New Roman"/>
              </a:rPr>
              <a:t>	</a:t>
            </a:r>
            <a:r>
              <a:rPr lang="it-IT" sz="1300">
                <a:solidFill>
                  <a:srgbClr val="595959"/>
                </a:solidFill>
              </a:rPr>
              <a:t>The trajectories are mapped into points in a low dimensional space (2D space) using the multidimensional scaling (MDS). It performs the mapping operation, </a:t>
            </a:r>
            <a:r>
              <a:rPr lang="it-IT" sz="1300">
                <a:solidFill>
                  <a:srgbClr val="4472C4"/>
                </a:solidFill>
              </a:rPr>
              <a:t>by attempting to translate the distances contained in the distance matrix into Euclidean distances.</a:t>
            </a:r>
            <a:endParaRPr sz="1300">
              <a:solidFill>
                <a:srgbClr val="4472C4"/>
              </a:solidFill>
            </a:endParaRPr>
          </a:p>
          <a:p>
            <a:pPr indent="-228600" lvl="0" marL="457200" rtl="0" algn="l">
              <a:lnSpc>
                <a:spcPct val="115000"/>
              </a:lnSpc>
              <a:spcBef>
                <a:spcPts val="0"/>
              </a:spcBef>
              <a:spcAft>
                <a:spcPts val="0"/>
              </a:spcAft>
              <a:buClr>
                <a:schemeClr val="dk1"/>
              </a:buClr>
              <a:buSzPts val="1100"/>
              <a:buFont typeface="Arial"/>
              <a:buNone/>
            </a:pPr>
            <a:r>
              <a:rPr lang="it-IT" sz="1300">
                <a:solidFill>
                  <a:srgbClr val="595959"/>
                </a:solidFill>
              </a:rPr>
              <a:t>3.</a:t>
            </a:r>
            <a:r>
              <a:rPr lang="it-IT" sz="700">
                <a:solidFill>
                  <a:srgbClr val="595959"/>
                </a:solidFill>
                <a:latin typeface="Times New Roman"/>
                <a:ea typeface="Times New Roman"/>
                <a:cs typeface="Times New Roman"/>
                <a:sym typeface="Times New Roman"/>
              </a:rPr>
              <a:t>	</a:t>
            </a:r>
            <a:r>
              <a:rPr lang="it-IT" sz="1300">
                <a:solidFill>
                  <a:srgbClr val="595959"/>
                </a:solidFill>
              </a:rPr>
              <a:t>Finally, the improved DBSCAN algorithm is utilized to perform the clustering. </a:t>
            </a:r>
            <a:r>
              <a:rPr lang="it-IT" sz="1300">
                <a:solidFill>
                  <a:srgbClr val="4472C4"/>
                </a:solidFill>
              </a:rPr>
              <a:t>The trajectories that do not belong to any clusters are considered as noise and so anomalies.</a:t>
            </a:r>
            <a:endParaRPr sz="1300">
              <a:solidFill>
                <a:srgbClr val="4472C4"/>
              </a:solidFill>
            </a:endParaRPr>
          </a:p>
          <a:p>
            <a:pPr indent="0" lvl="0" marL="0" rtl="0" algn="l">
              <a:spcBef>
                <a:spcPts val="0"/>
              </a:spcBef>
              <a:spcAft>
                <a:spcPts val="0"/>
              </a:spcAft>
              <a:buNone/>
            </a:pPr>
            <a:r>
              <a:t/>
            </a:r>
            <a:endParaRPr>
              <a:solidFill>
                <a:srgbClr val="4472C4"/>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4860f3ad9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e4860f3ad9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For the anomaly detection task, we conducted experiments for both datasets. Let's present first the experiment for the Adriatic Sea. </a:t>
            </a:r>
            <a:r>
              <a:rPr lang="it-IT" sz="1300">
                <a:solidFill>
                  <a:srgbClr val="595959"/>
                </a:solidFill>
              </a:rPr>
              <a:t>For this experiment 500 tracks have been used.</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The second image shows the application of the mds method, the third and the fourth images show the application of the dbscan algorithm.</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e4d28b3e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e4d28b3e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thesis is carried out in collaboration with </a:t>
            </a:r>
            <a:r>
              <a:rPr b="1" lang="it-IT" sz="1300">
                <a:solidFill>
                  <a:srgbClr val="595959"/>
                </a:solidFill>
              </a:rPr>
              <a:t>Elman s.r.l.,</a:t>
            </a:r>
            <a:r>
              <a:rPr lang="it-IT" sz="1300">
                <a:solidFill>
                  <a:srgbClr val="595959"/>
                </a:solidFill>
              </a:rPr>
              <a:t> </a:t>
            </a:r>
            <a:r>
              <a:rPr lang="it-IT" sz="1300">
                <a:solidFill>
                  <a:srgbClr val="44546A"/>
                </a:solidFill>
              </a:rPr>
              <a:t>a Italian manufacturer specializing in shipborne and land-based Automatic Identification Systems (AIS) equipment for both military and civil applications.</a:t>
            </a:r>
            <a:endParaRPr sz="1300">
              <a:solidFill>
                <a:srgbClr val="44546A"/>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4860f3ad9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4860f3ad9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method correctly classifies 19 clusters (only a subset of them is shown).</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 </a:t>
            </a:r>
            <a:r>
              <a:rPr lang="it-IT" sz="1300">
                <a:solidFill>
                  <a:srgbClr val="FF0000"/>
                </a:solidFill>
              </a:rPr>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e4860f3ad9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e4860f3ad9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For the experiment related to the Tyrrhenian Sea 500 tracks have been used.</a:t>
            </a:r>
            <a:endParaRPr sz="13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e4860f3ad9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e4860f3ad9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method correctly classifies 21 clusters (only a subset of them is shown).</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4472C4"/>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e4860f3ad9_0_1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e4860f3ad9_0_1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e4860f3ad9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e4860f3ad9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1300">
                <a:solidFill>
                  <a:srgbClr val="595959"/>
                </a:solidFill>
              </a:rPr>
              <a:t>I’m happy to announce that we wrote a scientific paper: “Sailing the SeaFormer: a Transformer-based Model for Vessel Route Forecasting” that has been accepted to the  “IEEE International Workshop on Machine Learning for Signal Processing” that will take place in Rome in September.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e4860f3ad9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g1e4860f3ad9_0_1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In the following I will provide a brief introduction about the background of the thesis, I will describe the datasets used, I will present the tasks addressed in this work, the vessel route forecasting and the anomaly detection task, and finally I will discuss the future works of the thesis.</a:t>
            </a:r>
            <a:endParaRPr sz="1300">
              <a:solidFill>
                <a:srgbClr val="4472C4"/>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300">
              <a:solidFill>
                <a:srgbClr val="595959"/>
              </a:solidFill>
              <a:latin typeface="Catamaran"/>
              <a:ea typeface="Catamaran"/>
              <a:cs typeface="Catamaran"/>
              <a:sym typeface="Catamaran"/>
            </a:endParaRPr>
          </a:p>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By developing these tasks, the thesis aims to improve the services provided by the maritime industry.</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By exploiting deep learning techniques the goal is to enhance safety and security measures by supporting and simplifying the work of Port Authorities, Rescue teams, and other stakeholders</a:t>
            </a:r>
            <a:endParaRPr sz="1300">
              <a:solidFill>
                <a:srgbClr val="595959"/>
              </a:solidFill>
            </a:endParaRPr>
          </a:p>
          <a:p>
            <a:pPr indent="0" lvl="0" marL="0" rtl="0" algn="l">
              <a:spcBef>
                <a:spcPts val="0"/>
              </a:spcBef>
              <a:spcAft>
                <a:spcPts val="0"/>
              </a:spcAft>
              <a:buNone/>
            </a:pPr>
            <a:r>
              <a:t/>
            </a:r>
            <a:endParaRPr/>
          </a:p>
        </p:txBody>
      </p:sp>
      <p:sp>
        <p:nvSpPr>
          <p:cNvPr id="110" name="Google Shape;11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4860f3ad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4860f3ad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4472C4"/>
                </a:solidFill>
              </a:rPr>
              <a:t>T</a:t>
            </a:r>
            <a:r>
              <a:rPr lang="it-IT" sz="1300">
                <a:solidFill>
                  <a:srgbClr val="4472C4"/>
                </a:solidFill>
              </a:rPr>
              <a:t>o implement the tasks addressed from the research we used the AIS data.</a:t>
            </a:r>
            <a:endParaRPr sz="1300">
              <a:solidFill>
                <a:srgbClr val="4472C4"/>
              </a:solidFill>
            </a:endParaRPr>
          </a:p>
          <a:p>
            <a:pPr indent="0" lvl="0" marL="0" rtl="0" algn="l">
              <a:lnSpc>
                <a:spcPct val="115000"/>
              </a:lnSpc>
              <a:spcBef>
                <a:spcPts val="0"/>
              </a:spcBef>
              <a:spcAft>
                <a:spcPts val="0"/>
              </a:spcAft>
              <a:buClr>
                <a:schemeClr val="dk1"/>
              </a:buClr>
              <a:buSzPts val="1100"/>
              <a:buFont typeface="Arial"/>
              <a:buNone/>
            </a:pPr>
            <a:r>
              <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AIS is a </a:t>
            </a:r>
            <a:r>
              <a:rPr b="1" lang="it-IT" sz="1300">
                <a:solidFill>
                  <a:srgbClr val="595959"/>
                </a:solidFill>
              </a:rPr>
              <a:t>tracking system</a:t>
            </a:r>
            <a:r>
              <a:rPr lang="it-IT" sz="1300">
                <a:solidFill>
                  <a:srgbClr val="595959"/>
                </a:solidFill>
              </a:rPr>
              <a:t> that uses transponders to transmit and receive data, providing real-time information about vessel movements and characteristics.</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br>
              <a:rPr lang="it-IT" sz="1300">
                <a:solidFill>
                  <a:srgbClr val="595959"/>
                </a:solidFill>
              </a:rPr>
            </a:br>
            <a:r>
              <a:rPr lang="it-IT" sz="1300">
                <a:solidFill>
                  <a:srgbClr val="4472C4"/>
                </a:solidFill>
              </a:rPr>
              <a:t>By supplying real time information about nearby vessels, </a:t>
            </a:r>
            <a:r>
              <a:rPr lang="it-IT" sz="1300">
                <a:solidFill>
                  <a:srgbClr val="44546A"/>
                </a:solidFill>
              </a:rPr>
              <a:t>AIS enables collision avoidance, </a:t>
            </a:r>
            <a:r>
              <a:rPr lang="it-IT" sz="1300">
                <a:solidFill>
                  <a:srgbClr val="595959"/>
                </a:solidFill>
              </a:rPr>
              <a:t>helps in </a:t>
            </a:r>
            <a:r>
              <a:rPr b="1" lang="it-IT" sz="1300">
                <a:solidFill>
                  <a:srgbClr val="595959"/>
                </a:solidFill>
              </a:rPr>
              <a:t>search and rescue </a:t>
            </a:r>
            <a:r>
              <a:rPr lang="it-IT" sz="1300">
                <a:solidFill>
                  <a:srgbClr val="595959"/>
                </a:solidFill>
              </a:rPr>
              <a:t>operations, and assists in the detection of potential </a:t>
            </a:r>
            <a:r>
              <a:rPr b="1" lang="it-IT" sz="1300">
                <a:solidFill>
                  <a:srgbClr val="595959"/>
                </a:solidFill>
              </a:rPr>
              <a:t>security</a:t>
            </a:r>
            <a:r>
              <a:rPr lang="it-IT" sz="1300">
                <a:solidFill>
                  <a:srgbClr val="595959"/>
                </a:solidFill>
              </a:rPr>
              <a:t> </a:t>
            </a:r>
            <a:r>
              <a:rPr b="1" lang="it-IT" sz="1300">
                <a:solidFill>
                  <a:srgbClr val="595959"/>
                </a:solidFill>
              </a:rPr>
              <a:t>threats</a:t>
            </a:r>
            <a:r>
              <a:rPr lang="it-IT" sz="1300">
                <a:solidFill>
                  <a:srgbClr val="595959"/>
                </a:solidFill>
              </a:rPr>
              <a:t>, such as piracy and smuggling.</a:t>
            </a:r>
            <a:endParaRPr sz="13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4860f3ad9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1e4860f3ad9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400">
                <a:solidFill>
                  <a:srgbClr val="4472C4"/>
                </a:solidFill>
                <a:latin typeface="Times New Roman"/>
                <a:ea typeface="Times New Roman"/>
                <a:cs typeface="Times New Roman"/>
                <a:sym typeface="Times New Roman"/>
              </a:rPr>
              <a:t>The AIS data used for the thesis are provided by Elman in collaboration with the italian coast guard. Both the tasks consider two datasets of AIS messages, each covering a different region of interest in the Mediterranean Sea: the Adriatic Sea and the Tyrrhenian Sea. Both of them covers a period from December 2021 to March 2023, focusing only on the winter seasons. </a:t>
            </a:r>
            <a:endParaRPr sz="1400">
              <a:solidFill>
                <a:srgbClr val="4472C4"/>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it-IT" sz="1400">
                <a:solidFill>
                  <a:srgbClr val="4472C4"/>
                </a:solidFill>
                <a:latin typeface="Times New Roman"/>
                <a:ea typeface="Times New Roman"/>
                <a:cs typeface="Times New Roman"/>
                <a:sym typeface="Times New Roman"/>
              </a:rPr>
              <a:t>Each message has multiple attributes such as: the id, the type of the ship, lat, lon, sog, cog and so on. </a:t>
            </a:r>
            <a:r>
              <a:rPr lang="it-IT" sz="1400">
                <a:solidFill>
                  <a:srgbClr val="4472C4"/>
                </a:solidFill>
                <a:latin typeface="Times New Roman"/>
                <a:ea typeface="Times New Roman"/>
                <a:cs typeface="Times New Roman"/>
                <a:sym typeface="Times New Roman"/>
              </a:rPr>
              <a:t>The</a:t>
            </a:r>
            <a:r>
              <a:rPr lang="it-IT" sz="1400">
                <a:solidFill>
                  <a:srgbClr val="4472C4"/>
                </a:solidFill>
                <a:latin typeface="Times New Roman"/>
                <a:ea typeface="Times New Roman"/>
                <a:cs typeface="Times New Roman"/>
                <a:sym typeface="Times New Roman"/>
              </a:rPr>
              <a:t> sog is the velocity of the ship.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4860f3ad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sz="1400">
                <a:solidFill>
                  <a:srgbClr val="4472C4"/>
                </a:solidFill>
                <a:latin typeface="Times New Roman"/>
                <a:ea typeface="Times New Roman"/>
                <a:cs typeface="Times New Roman"/>
                <a:sym typeface="Times New Roman"/>
              </a:rPr>
              <a:t>Since the AIS messages could be noisy and sometimes contain wrong values, </a:t>
            </a:r>
            <a:r>
              <a:rPr lang="it-IT" sz="1400">
                <a:solidFill>
                  <a:srgbClr val="4472C4"/>
                </a:solidFill>
                <a:latin typeface="Calibri"/>
                <a:ea typeface="Calibri"/>
                <a:cs typeface="Calibri"/>
                <a:sym typeface="Calibri"/>
              </a:rPr>
              <a:t>before performing the tasks we need to ensure the reliability of the data. Therefore, we apply a preprocessing phase consisting in 8 steps in which we remove wrong values and split long </a:t>
            </a:r>
            <a:r>
              <a:rPr lang="it-IT" sz="1400">
                <a:solidFill>
                  <a:srgbClr val="4472C4"/>
                </a:solidFill>
                <a:latin typeface="Calibri"/>
                <a:ea typeface="Calibri"/>
                <a:cs typeface="Calibri"/>
                <a:sym typeface="Calibri"/>
              </a:rPr>
              <a:t>trajectories</a:t>
            </a:r>
            <a:r>
              <a:rPr lang="it-IT" sz="1400">
                <a:solidFill>
                  <a:srgbClr val="4472C4"/>
                </a:solidFill>
                <a:latin typeface="Calibri"/>
                <a:ea typeface="Calibri"/>
                <a:cs typeface="Calibri"/>
                <a:sym typeface="Calibri"/>
              </a:rPr>
              <a:t> in smaller ones. </a:t>
            </a:r>
            <a:endParaRPr/>
          </a:p>
        </p:txBody>
      </p:sp>
      <p:sp>
        <p:nvSpPr>
          <p:cNvPr id="226" name="Google Shape;226;g1e4860f3ad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4860f3ad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4860f3ad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first task, the vessel route forecasting, focuses on </a:t>
            </a:r>
            <a:r>
              <a:rPr b="1" lang="it-IT" sz="1300">
                <a:solidFill>
                  <a:srgbClr val="595959"/>
                </a:solidFill>
              </a:rPr>
              <a:t>predicting</a:t>
            </a:r>
            <a:r>
              <a:rPr lang="it-IT" sz="1300">
                <a:solidFill>
                  <a:srgbClr val="595959"/>
                </a:solidFill>
              </a:rPr>
              <a:t> the ship’s possible route in the following few hours based on its current trajectory.</a:t>
            </a:r>
            <a:endParaRPr sz="1300">
              <a:solidFill>
                <a:srgbClr val="595959"/>
              </a:solidFill>
            </a:endParaRPr>
          </a:p>
          <a:p>
            <a:pPr indent="0" lvl="0" marL="0" rtl="0" algn="l">
              <a:lnSpc>
                <a:spcPct val="115000"/>
              </a:lnSpc>
              <a:spcBef>
                <a:spcPts val="0"/>
              </a:spcBef>
              <a:spcAft>
                <a:spcPts val="0"/>
              </a:spcAft>
              <a:buClr>
                <a:schemeClr val="dk1"/>
              </a:buClr>
              <a:buSzPts val="1100"/>
              <a:buFont typeface="Arial"/>
              <a:buNone/>
            </a:pPr>
            <a:br>
              <a:rPr lang="it-IT" sz="1300">
                <a:solidFill>
                  <a:srgbClr val="595959"/>
                </a:solidFill>
              </a:rPr>
            </a:br>
            <a:r>
              <a:rPr lang="it-IT" sz="1300">
                <a:solidFill>
                  <a:srgbClr val="595959"/>
                </a:solidFill>
              </a:rPr>
              <a:t>Formally, given a trajectory composed of T+1 AIS messages, the vessel route forecasting problem can be formalized as the </a:t>
            </a:r>
            <a:r>
              <a:rPr b="1" lang="it-IT" sz="1300">
                <a:solidFill>
                  <a:srgbClr val="595959"/>
                </a:solidFill>
              </a:rPr>
              <a:t>estimation of the next L steps ahead</a:t>
            </a:r>
            <a:r>
              <a:rPr lang="it-IT" sz="1300">
                <a:solidFill>
                  <a:srgbClr val="595959"/>
                </a:solidFill>
              </a:rPr>
              <a:t> of a ship:</a:t>
            </a:r>
            <a:endParaRPr sz="1200">
              <a:solidFill>
                <a:schemeClr val="accent2"/>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4860f3ad9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4860f3ad9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IT" sz="1300">
                <a:solidFill>
                  <a:srgbClr val="595959"/>
                </a:solidFill>
              </a:rPr>
              <a:t>The proposed method to accomplish the task relies on 3 key innovations: a new representation of AIS data, a new learning approach, and a new model named SeaFormer is proposed.</a:t>
            </a:r>
            <a:endParaRPr sz="13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Font typeface="Catamaran"/>
              <a:buNone/>
              <a:defRPr sz="4200">
                <a:solidFill>
                  <a:schemeClr val="dk2"/>
                </a:solidFill>
                <a:latin typeface="Catamaran"/>
                <a:ea typeface="Catamaran"/>
                <a:cs typeface="Catamaran"/>
                <a:sym typeface="Catamaran"/>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2" name="Google Shape;12;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Catamaran"/>
              <a:buNone/>
              <a:defRPr sz="1600">
                <a:latin typeface="Catamaran"/>
                <a:ea typeface="Catamaran"/>
                <a:cs typeface="Catamaran"/>
                <a:sym typeface="Catamaran"/>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 name="Google Shape;13;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IT"/>
              <a:t>‹#›</a:t>
            </a:fld>
            <a:endParaRPr/>
          </a:p>
        </p:txBody>
      </p:sp>
      <p:pic>
        <p:nvPicPr>
          <p:cNvPr id="14" name="Google Shape;14;p2"/>
          <p:cNvPicPr preferRelativeResize="0"/>
          <p:nvPr/>
        </p:nvPicPr>
        <p:blipFill rotWithShape="1">
          <a:blip r:embed="rId2">
            <a:alphaModFix amt="25000"/>
          </a:blip>
          <a:srcRect b="0" l="0" r="0" t="0"/>
          <a:stretch/>
        </p:blipFill>
        <p:spPr>
          <a:xfrm>
            <a:off x="6259425" y="2453225"/>
            <a:ext cx="2884575" cy="2690199"/>
          </a:xfrm>
          <a:prstGeom prst="rect">
            <a:avLst/>
          </a:prstGeom>
          <a:noFill/>
          <a:ln>
            <a:noFill/>
          </a:ln>
        </p:spPr>
      </p:pic>
      <p:sp>
        <p:nvSpPr>
          <p:cNvPr id="15" name="Google Shape;15;p2"/>
          <p:cNvSpPr/>
          <p:nvPr/>
        </p:nvSpPr>
        <p:spPr>
          <a:xfrm>
            <a:off x="830400" y="1170063"/>
            <a:ext cx="548700" cy="882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1379100" y="1170063"/>
            <a:ext cx="548700" cy="882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IT"/>
              <a:t>‹#›</a:t>
            </a:fld>
            <a:endParaRPr/>
          </a:p>
        </p:txBody>
      </p:sp>
      <p:sp>
        <p:nvSpPr>
          <p:cNvPr id="20" name="Google Shape;20;p3"/>
          <p:cNvSpPr txBox="1"/>
          <p:nvPr/>
        </p:nvSpPr>
        <p:spPr>
          <a:xfrm>
            <a:off x="3477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1</a:t>
            </a:r>
            <a:endParaRPr b="0" i="0" sz="4800" u="none" cap="none" strike="noStrike">
              <a:solidFill>
                <a:srgbClr val="000000"/>
              </a:solidFill>
              <a:latin typeface="Raleway"/>
              <a:ea typeface="Raleway"/>
              <a:cs typeface="Raleway"/>
              <a:sym typeface="Raleway"/>
            </a:endParaRPr>
          </a:p>
        </p:txBody>
      </p:sp>
      <p:sp>
        <p:nvSpPr>
          <p:cNvPr id="21" name="Google Shape;21;p3"/>
          <p:cNvSpPr txBox="1"/>
          <p:nvPr/>
        </p:nvSpPr>
        <p:spPr>
          <a:xfrm>
            <a:off x="3477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3</a:t>
            </a:r>
            <a:endParaRPr b="0" i="0" sz="4800" u="none" cap="none" strike="noStrike">
              <a:solidFill>
                <a:srgbClr val="000000"/>
              </a:solidFill>
              <a:latin typeface="Raleway"/>
              <a:ea typeface="Raleway"/>
              <a:cs typeface="Raleway"/>
              <a:sym typeface="Raleway"/>
            </a:endParaRPr>
          </a:p>
        </p:txBody>
      </p:sp>
      <p:sp>
        <p:nvSpPr>
          <p:cNvPr id="22" name="Google Shape;22;p3"/>
          <p:cNvSpPr txBox="1"/>
          <p:nvPr/>
        </p:nvSpPr>
        <p:spPr>
          <a:xfrm>
            <a:off x="41670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2</a:t>
            </a:r>
            <a:endParaRPr b="0" i="0" sz="4800" u="none" cap="none" strike="noStrike">
              <a:solidFill>
                <a:srgbClr val="000000"/>
              </a:solidFill>
              <a:latin typeface="Raleway"/>
              <a:ea typeface="Raleway"/>
              <a:cs typeface="Raleway"/>
              <a:sym typeface="Raleway"/>
            </a:endParaRPr>
          </a:p>
        </p:txBody>
      </p:sp>
      <p:sp>
        <p:nvSpPr>
          <p:cNvPr id="23" name="Google Shape;23;p3"/>
          <p:cNvSpPr txBox="1"/>
          <p:nvPr/>
        </p:nvSpPr>
        <p:spPr>
          <a:xfrm>
            <a:off x="41670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4</a:t>
            </a:r>
            <a:endParaRPr b="0" i="0" sz="4800" u="none" cap="none" strike="noStrike">
              <a:solidFill>
                <a:srgbClr val="000000"/>
              </a:solidFill>
              <a:latin typeface="Raleway"/>
              <a:ea typeface="Raleway"/>
              <a:cs typeface="Raleway"/>
              <a:sym typeface="Raleway"/>
            </a:endParaRPr>
          </a:p>
        </p:txBody>
      </p:sp>
      <p:sp>
        <p:nvSpPr>
          <p:cNvPr id="24" name="Google Shape;24;p3"/>
          <p:cNvSpPr/>
          <p:nvPr/>
        </p:nvSpPr>
        <p:spPr>
          <a:xfrm>
            <a:off x="1414300" y="198332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5" name="Google Shape;25;p3"/>
          <p:cNvSpPr/>
          <p:nvPr/>
        </p:nvSpPr>
        <p:spPr>
          <a:xfrm>
            <a:off x="1414300" y="2937820"/>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6" name="Google Shape;26;p3"/>
          <p:cNvSpPr/>
          <p:nvPr/>
        </p:nvSpPr>
        <p:spPr>
          <a:xfrm>
            <a:off x="5233600" y="198332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7" name="Google Shape;27;p3"/>
          <p:cNvSpPr/>
          <p:nvPr/>
        </p:nvSpPr>
        <p:spPr>
          <a:xfrm>
            <a:off x="5233600" y="2937820"/>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8" name="Google Shape;28;p3"/>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9" name="Google Shape;29;p3"/>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3"/>
          <p:cNvPicPr preferRelativeResize="0"/>
          <p:nvPr/>
        </p:nvPicPr>
        <p:blipFill rotWithShape="1">
          <a:blip r:embed="rId2">
            <a:alphaModFix amt="25000"/>
          </a:blip>
          <a:srcRect b="0" l="0" r="0" t="0"/>
          <a:stretch/>
        </p:blipFill>
        <p:spPr>
          <a:xfrm>
            <a:off x="7922487" y="2407925"/>
            <a:ext cx="1776325" cy="1656624"/>
          </a:xfrm>
          <a:prstGeom prst="rect">
            <a:avLst/>
          </a:prstGeom>
          <a:noFill/>
          <a:ln>
            <a:noFill/>
          </a:ln>
        </p:spPr>
      </p:pic>
      <p:sp>
        <p:nvSpPr>
          <p:cNvPr id="32" name="Google Shape;32;p3"/>
          <p:cNvSpPr txBox="1"/>
          <p:nvPr/>
        </p:nvSpPr>
        <p:spPr>
          <a:xfrm>
            <a:off x="3477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5</a:t>
            </a:r>
            <a:endParaRPr b="0" i="0" sz="4800" u="none" cap="none" strike="noStrike">
              <a:solidFill>
                <a:srgbClr val="000000"/>
              </a:solidFill>
              <a:latin typeface="Raleway"/>
              <a:ea typeface="Raleway"/>
              <a:cs typeface="Raleway"/>
              <a:sym typeface="Raleway"/>
            </a:endParaRPr>
          </a:p>
        </p:txBody>
      </p:sp>
      <p:sp>
        <p:nvSpPr>
          <p:cNvPr id="33" name="Google Shape;33;p3"/>
          <p:cNvSpPr txBox="1"/>
          <p:nvPr/>
        </p:nvSpPr>
        <p:spPr>
          <a:xfrm>
            <a:off x="41670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IT" sz="4800" u="none" cap="none" strike="noStrike">
                <a:solidFill>
                  <a:srgbClr val="000000"/>
                </a:solidFill>
                <a:latin typeface="Raleway"/>
                <a:ea typeface="Raleway"/>
                <a:cs typeface="Raleway"/>
                <a:sym typeface="Raleway"/>
              </a:rPr>
              <a:t>6</a:t>
            </a:r>
            <a:endParaRPr b="0" i="0" sz="4800" u="none" cap="none" strike="noStrike">
              <a:solidFill>
                <a:srgbClr val="000000"/>
              </a:solidFill>
              <a:latin typeface="Raleway"/>
              <a:ea typeface="Raleway"/>
              <a:cs typeface="Raleway"/>
              <a:sym typeface="Raleway"/>
            </a:endParaRPr>
          </a:p>
        </p:txBody>
      </p:sp>
      <p:sp>
        <p:nvSpPr>
          <p:cNvPr id="34" name="Google Shape;34;p3"/>
          <p:cNvSpPr/>
          <p:nvPr/>
        </p:nvSpPr>
        <p:spPr>
          <a:xfrm>
            <a:off x="1414300" y="387527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5" name="Google Shape;35;p3"/>
          <p:cNvSpPr/>
          <p:nvPr/>
        </p:nvSpPr>
        <p:spPr>
          <a:xfrm>
            <a:off x="5233600" y="387527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txBox="1"/>
          <p:nvPr>
            <p:ph type="title"/>
          </p:nvPr>
        </p:nvSpPr>
        <p:spPr>
          <a:xfrm>
            <a:off x="770150" y="831575"/>
            <a:ext cx="3300900" cy="136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9" name="Google Shape;39;p4"/>
          <p:cNvSpPr txBox="1"/>
          <p:nvPr>
            <p:ph idx="1" type="subTitle"/>
          </p:nvPr>
        </p:nvSpPr>
        <p:spPr>
          <a:xfrm>
            <a:off x="770150" y="2192250"/>
            <a:ext cx="3300900" cy="24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40" name="Google Shape;40;p4"/>
          <p:cNvSpPr txBox="1"/>
          <p:nvPr>
            <p:ph idx="2" type="body"/>
          </p:nvPr>
        </p:nvSpPr>
        <p:spPr>
          <a:xfrm>
            <a:off x="5161900" y="83157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1" name="Google Shape;41;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IT"/>
              <a:t>‹#›</a:t>
            </a:fld>
            <a:endParaRPr/>
          </a:p>
        </p:txBody>
      </p:sp>
      <p:sp>
        <p:nvSpPr>
          <p:cNvPr id="42" name="Google Shape;42;p4"/>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 name="Google Shape;43;p4"/>
          <p:cNvPicPr preferRelativeResize="0"/>
          <p:nvPr/>
        </p:nvPicPr>
        <p:blipFill rotWithShape="1">
          <a:blip r:embed="rId2">
            <a:alphaModFix/>
          </a:blip>
          <a:srcRect b="17784" l="0" r="0" t="13651"/>
          <a:stretch/>
        </p:blipFill>
        <p:spPr>
          <a:xfrm>
            <a:off x="0" y="4597050"/>
            <a:ext cx="607175" cy="487800"/>
          </a:xfrm>
          <a:prstGeom prst="rect">
            <a:avLst/>
          </a:prstGeom>
          <a:noFill/>
          <a:ln>
            <a:noFill/>
          </a:ln>
        </p:spPr>
      </p:pic>
      <p:sp>
        <p:nvSpPr>
          <p:cNvPr id="44" name="Google Shape;44;p4"/>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txBox="1"/>
          <p:nvPr>
            <p:ph idx="3"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47" name="Google Shape;47;p4"/>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4"/>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2" name="Google Shape;52;p5"/>
          <p:cNvSpPr txBox="1"/>
          <p:nvPr>
            <p:ph idx="1" type="body"/>
          </p:nvPr>
        </p:nvSpPr>
        <p:spPr>
          <a:xfrm>
            <a:off x="727650" y="162202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3" name="Google Shape;53;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IT"/>
              <a:t>‹#›</a:t>
            </a:fld>
            <a:endParaRPr/>
          </a:p>
        </p:txBody>
      </p:sp>
      <p:sp>
        <p:nvSpPr>
          <p:cNvPr id="54" name="Google Shape;54;p5"/>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5"/>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
        <p:nvSpPr>
          <p:cNvPr id="56" name="Google Shape;56;p5"/>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Catamaran"/>
              <a:buNone/>
              <a:defRPr b="1" i="0" sz="2800" u="none" cap="none" strike="noStrike">
                <a:solidFill>
                  <a:srgbClr val="000000"/>
                </a:solidFill>
                <a:latin typeface="Catamaran"/>
                <a:ea typeface="Catamaran"/>
                <a:cs typeface="Catamaran"/>
                <a:sym typeface="Catamaran"/>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Catamaran"/>
              <a:buChar char="●"/>
              <a:defRPr b="0" i="0" sz="1300" u="none" cap="none" strike="noStrike">
                <a:solidFill>
                  <a:schemeClr val="accent1"/>
                </a:solidFill>
                <a:latin typeface="Catamaran"/>
                <a:ea typeface="Catamaran"/>
                <a:cs typeface="Catamaran"/>
                <a:sym typeface="Catamaran"/>
              </a:defRPr>
            </a:lvl1pPr>
            <a:lvl2pPr indent="-298450" lvl="1" marL="914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2pPr>
            <a:lvl3pPr indent="-298450" lvl="2" marL="1371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3pPr>
            <a:lvl4pPr indent="-298450" lvl="3" marL="18288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4pPr>
            <a:lvl5pPr indent="-298450" lvl="4" marL="22860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5pPr>
            <a:lvl6pPr indent="-298450" lvl="5" marL="27432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6pPr>
            <a:lvl7pPr indent="-298450" lvl="6" marL="3200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7pPr>
            <a:lvl8pPr indent="-298450" lvl="7" marL="3657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8pPr>
            <a:lvl9pPr indent="-298450" lvl="8" marL="4114800" marR="0" rtl="0" algn="l">
              <a:lnSpc>
                <a:spcPct val="115000"/>
              </a:lnSpc>
              <a:spcBef>
                <a:spcPts val="1600"/>
              </a:spcBef>
              <a:spcAft>
                <a:spcPts val="160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IT" sz="3000"/>
              <a:t>Transformer-Based Model for Vessel Route Forecasting and Anomaly Detection</a:t>
            </a:r>
            <a:endParaRPr sz="2800"/>
          </a:p>
        </p:txBody>
      </p:sp>
      <p:sp>
        <p:nvSpPr>
          <p:cNvPr id="64" name="Google Shape;64;p6"/>
          <p:cNvSpPr txBox="1"/>
          <p:nvPr>
            <p:ph idx="1" type="subTitle"/>
          </p:nvPr>
        </p:nvSpPr>
        <p:spPr>
          <a:xfrm>
            <a:off x="751400" y="2770125"/>
            <a:ext cx="2871000" cy="138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it-IT"/>
              <a:t>Studente</a:t>
            </a:r>
            <a:endParaRPr/>
          </a:p>
          <a:p>
            <a:pPr indent="0" lvl="0" marL="0" rtl="0" algn="l">
              <a:lnSpc>
                <a:spcPct val="100000"/>
              </a:lnSpc>
              <a:spcBef>
                <a:spcPts val="0"/>
              </a:spcBef>
              <a:spcAft>
                <a:spcPts val="0"/>
              </a:spcAft>
              <a:buSzPts val="1600"/>
              <a:buNone/>
            </a:pPr>
            <a:r>
              <a:rPr lang="it-IT"/>
              <a:t>Alessandro Marzilli – 1811092</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it-IT"/>
              <a:t>Relatore  </a:t>
            </a:r>
            <a:endParaRPr/>
          </a:p>
          <a:p>
            <a:pPr indent="0" lvl="0" marL="0" rtl="0" algn="l">
              <a:lnSpc>
                <a:spcPct val="100000"/>
              </a:lnSpc>
              <a:spcBef>
                <a:spcPts val="0"/>
              </a:spcBef>
              <a:spcAft>
                <a:spcPts val="0"/>
              </a:spcAft>
              <a:buSzPts val="1600"/>
              <a:buNone/>
            </a:pPr>
            <a:r>
              <a:rPr lang="it-IT"/>
              <a:t>Prof. Danilo Comminiello </a:t>
            </a:r>
            <a:endParaRPr/>
          </a:p>
          <a:p>
            <a:pPr indent="0" lvl="0" marL="0" rtl="0" algn="l">
              <a:lnSpc>
                <a:spcPct val="100000"/>
              </a:lnSpc>
              <a:spcBef>
                <a:spcPts val="0"/>
              </a:spcBef>
              <a:spcAft>
                <a:spcPts val="0"/>
              </a:spcAft>
              <a:buSzPts val="1600"/>
              <a:buNone/>
            </a:pPr>
            <a:r>
              <a:t/>
            </a:r>
            <a:endParaRPr sz="1100"/>
          </a:p>
        </p:txBody>
      </p:sp>
      <p:sp>
        <p:nvSpPr>
          <p:cNvPr id="65" name="Google Shape;65;p6"/>
          <p:cNvSpPr txBox="1"/>
          <p:nvPr/>
        </p:nvSpPr>
        <p:spPr>
          <a:xfrm>
            <a:off x="754742" y="4272859"/>
            <a:ext cx="55980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it-IT" sz="1050" u="none" cap="none" strike="noStrike">
                <a:solidFill>
                  <a:schemeClr val="accent1"/>
                </a:solidFill>
                <a:latin typeface="Catamaran"/>
                <a:ea typeface="Catamaran"/>
                <a:cs typeface="Catamaran"/>
                <a:sym typeface="Catamaran"/>
              </a:rPr>
              <a:t>Engineering in Computer Science Dipartimento di Ingegneria informatica, automatica e gestionale </a:t>
            </a:r>
            <a:endParaRPr/>
          </a:p>
          <a:p>
            <a:pPr indent="0" lvl="0" marL="0" marR="0" rtl="0" algn="l">
              <a:lnSpc>
                <a:spcPct val="100000"/>
              </a:lnSpc>
              <a:spcBef>
                <a:spcPts val="0"/>
              </a:spcBef>
              <a:spcAft>
                <a:spcPts val="0"/>
              </a:spcAft>
              <a:buClr>
                <a:srgbClr val="000000"/>
              </a:buClr>
              <a:buSzPts val="1050"/>
              <a:buFont typeface="Arial"/>
              <a:buNone/>
            </a:pPr>
            <a:r>
              <a:rPr b="0" i="0" lang="it-IT" sz="1050" u="none" cap="none" strike="noStrike">
                <a:solidFill>
                  <a:schemeClr val="accent1"/>
                </a:solidFill>
                <a:latin typeface="Catamaran"/>
                <a:ea typeface="Catamaran"/>
                <a:cs typeface="Catamaran"/>
                <a:sym typeface="Catamaran"/>
              </a:rPr>
              <a:t>Facoltà di Ingegneria dell'informazione, informatica e statistica</a:t>
            </a:r>
            <a:endParaRPr/>
          </a:p>
          <a:p>
            <a:pPr indent="0" lvl="0" marL="0" marR="0" rtl="0" algn="l">
              <a:lnSpc>
                <a:spcPct val="100000"/>
              </a:lnSpc>
              <a:spcBef>
                <a:spcPts val="0"/>
              </a:spcBef>
              <a:spcAft>
                <a:spcPts val="0"/>
              </a:spcAft>
              <a:buClr>
                <a:srgbClr val="000000"/>
              </a:buClr>
              <a:buSzPts val="1050"/>
              <a:buFont typeface="Arial"/>
              <a:buNone/>
            </a:pPr>
            <a:r>
              <a:rPr b="0" i="0" lang="it-IT" sz="1050" u="none" cap="none" strike="noStrike">
                <a:solidFill>
                  <a:schemeClr val="accent1"/>
                </a:solidFill>
                <a:latin typeface="Catamaran"/>
                <a:ea typeface="Catamaran"/>
                <a:cs typeface="Catamaran"/>
                <a:sym typeface="Catamaran"/>
              </a:rPr>
              <a:t>Anno Accademico 202</a:t>
            </a:r>
            <a:r>
              <a:rPr lang="it-IT" sz="1050">
                <a:solidFill>
                  <a:schemeClr val="accent1"/>
                </a:solidFill>
                <a:latin typeface="Catamaran"/>
                <a:ea typeface="Catamaran"/>
                <a:cs typeface="Catamaran"/>
                <a:sym typeface="Catamaran"/>
              </a:rPr>
              <a:t>2</a:t>
            </a:r>
            <a:r>
              <a:rPr b="0" i="0" lang="it-IT" sz="1050" u="none" cap="none" strike="noStrike">
                <a:solidFill>
                  <a:schemeClr val="accent1"/>
                </a:solidFill>
                <a:latin typeface="Catamaran"/>
                <a:ea typeface="Catamaran"/>
                <a:cs typeface="Catamaran"/>
                <a:sym typeface="Catamaran"/>
              </a:rPr>
              <a:t>-202</a:t>
            </a:r>
            <a:r>
              <a:rPr lang="it-IT" sz="1050">
                <a:solidFill>
                  <a:schemeClr val="accent1"/>
                </a:solidFill>
                <a:latin typeface="Catamaran"/>
                <a:ea typeface="Catamaran"/>
                <a:cs typeface="Catamaran"/>
                <a:sym typeface="Catamaran"/>
              </a:rPr>
              <a:t>3</a:t>
            </a:r>
            <a:endParaRPr/>
          </a:p>
          <a:p>
            <a:pPr indent="0" lvl="0" marL="0" marR="0" rtl="0" algn="l">
              <a:lnSpc>
                <a:spcPct val="100000"/>
              </a:lnSpc>
              <a:spcBef>
                <a:spcPts val="0"/>
              </a:spcBef>
              <a:spcAft>
                <a:spcPts val="0"/>
              </a:spcAft>
              <a:buClr>
                <a:srgbClr val="000000"/>
              </a:buClr>
              <a:buSzPts val="1050"/>
              <a:buFont typeface="Arial"/>
              <a:buNone/>
            </a:pPr>
            <a:r>
              <a:rPr b="0" i="0" lang="it-IT" sz="1050" u="none" cap="none" strike="noStrike">
                <a:solidFill>
                  <a:schemeClr val="accent1"/>
                </a:solidFill>
                <a:latin typeface="Catamaran"/>
                <a:ea typeface="Catamaran"/>
                <a:cs typeface="Catamaran"/>
                <a:sym typeface="Catamaran"/>
              </a:rPr>
              <a:t>Sapienza University of Rome</a:t>
            </a:r>
            <a:endParaRPr/>
          </a:p>
        </p:txBody>
      </p:sp>
      <p:sp>
        <p:nvSpPr>
          <p:cNvPr id="66" name="Google Shape;66;p6"/>
          <p:cNvSpPr txBox="1"/>
          <p:nvPr/>
        </p:nvSpPr>
        <p:spPr>
          <a:xfrm>
            <a:off x="3970909" y="3537515"/>
            <a:ext cx="17172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chemeClr val="accent1"/>
                </a:solidFill>
                <a:latin typeface="Catamaran"/>
                <a:ea typeface="Catamaran"/>
                <a:cs typeface="Catamaran"/>
                <a:sym typeface="Catamaran"/>
              </a:rPr>
              <a:t>Co</a:t>
            </a:r>
            <a:r>
              <a:rPr lang="it-IT" sz="1600">
                <a:solidFill>
                  <a:schemeClr val="accent1"/>
                </a:solidFill>
                <a:latin typeface="Catamaran"/>
                <a:ea typeface="Catamaran"/>
                <a:cs typeface="Catamaran"/>
                <a:sym typeface="Catamaran"/>
              </a:rPr>
              <a:t>rr</a:t>
            </a:r>
            <a:r>
              <a:rPr b="0" i="0" lang="it-IT" sz="1600" u="none" cap="none" strike="noStrike">
                <a:solidFill>
                  <a:schemeClr val="accent1"/>
                </a:solidFill>
                <a:latin typeface="Catamaran"/>
                <a:ea typeface="Catamaran"/>
                <a:cs typeface="Catamaran"/>
                <a:sym typeface="Catamaran"/>
              </a:rPr>
              <a:t>elatore</a:t>
            </a:r>
            <a:endParaRPr/>
          </a:p>
          <a:p>
            <a:pPr indent="0" lvl="0" marL="0" marR="0" rtl="0" algn="l">
              <a:lnSpc>
                <a:spcPct val="100000"/>
              </a:lnSpc>
              <a:spcBef>
                <a:spcPts val="0"/>
              </a:spcBef>
              <a:spcAft>
                <a:spcPts val="0"/>
              </a:spcAft>
              <a:buClr>
                <a:srgbClr val="000000"/>
              </a:buClr>
              <a:buSzPts val="1600"/>
              <a:buFont typeface="Arial"/>
              <a:buNone/>
            </a:pPr>
            <a:r>
              <a:rPr b="0" i="0" lang="it-IT" sz="1600" u="none" cap="none" strike="noStrike">
                <a:solidFill>
                  <a:schemeClr val="accent1"/>
                </a:solidFill>
                <a:latin typeface="Catamaran"/>
                <a:ea typeface="Catamaran"/>
                <a:cs typeface="Catamaran"/>
                <a:sym typeface="Catamaran"/>
              </a:rPr>
              <a:t>Ing. Claudio Greco</a:t>
            </a:r>
            <a:endParaRPr/>
          </a:p>
        </p:txBody>
      </p:sp>
      <p:pic>
        <p:nvPicPr>
          <p:cNvPr id="67" name="Google Shape;67;p6"/>
          <p:cNvPicPr preferRelativeResize="0"/>
          <p:nvPr/>
        </p:nvPicPr>
        <p:blipFill>
          <a:blip r:embed="rId3">
            <a:alphaModFix/>
          </a:blip>
          <a:stretch>
            <a:fillRect/>
          </a:stretch>
        </p:blipFill>
        <p:spPr>
          <a:xfrm>
            <a:off x="2581275" y="4675724"/>
            <a:ext cx="923924" cy="274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5"/>
          <p:cNvSpPr txBox="1"/>
          <p:nvPr>
            <p:ph idx="1" type="body"/>
          </p:nvPr>
        </p:nvSpPr>
        <p:spPr>
          <a:xfrm>
            <a:off x="727650" y="2016475"/>
            <a:ext cx="38445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A</a:t>
            </a:r>
            <a:r>
              <a:rPr lang="it-IT"/>
              <a:t> </a:t>
            </a:r>
            <a:r>
              <a:rPr b="1" lang="it-IT"/>
              <a:t>new representation</a:t>
            </a:r>
            <a:r>
              <a:rPr lang="it-IT"/>
              <a:t> of AIS data is introduced to address the issue of heterogeneity.</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The key idea is to </a:t>
            </a:r>
            <a:r>
              <a:rPr b="1" lang="it-IT"/>
              <a:t>expand</a:t>
            </a:r>
            <a:r>
              <a:rPr lang="it-IT"/>
              <a:t> the message       i</a:t>
            </a:r>
            <a:r>
              <a:rPr b="1" lang="it-IT"/>
              <a:t>nto a higher-dimensional embedding vector</a:t>
            </a:r>
            <a:r>
              <a:rPr lang="it-IT"/>
              <a:t>     , by first mapping it to a </a:t>
            </a:r>
            <a:r>
              <a:rPr b="1" lang="it-IT"/>
              <a:t>4-hot</a:t>
            </a:r>
            <a:r>
              <a:rPr lang="it-IT"/>
              <a:t> vector      .</a:t>
            </a:r>
            <a:endParaRPr/>
          </a:p>
        </p:txBody>
      </p:sp>
      <p:sp>
        <p:nvSpPr>
          <p:cNvPr id="310" name="Google Shape;31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sp>
        <p:nvSpPr>
          <p:cNvPr id="311" name="Google Shape;311;p15"/>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pic>
        <p:nvPicPr>
          <p:cNvPr id="312" name="Google Shape;312;p15"/>
          <p:cNvPicPr preferRelativeResize="0"/>
          <p:nvPr/>
        </p:nvPicPr>
        <p:blipFill>
          <a:blip r:embed="rId3">
            <a:alphaModFix/>
          </a:blip>
          <a:stretch>
            <a:fillRect/>
          </a:stretch>
        </p:blipFill>
        <p:spPr>
          <a:xfrm>
            <a:off x="4742500" y="1626050"/>
            <a:ext cx="4116424" cy="2575325"/>
          </a:xfrm>
          <a:prstGeom prst="rect">
            <a:avLst/>
          </a:prstGeom>
          <a:noFill/>
          <a:ln>
            <a:noFill/>
          </a:ln>
        </p:spPr>
      </p:pic>
      <p:sp>
        <p:nvSpPr>
          <p:cNvPr id="313" name="Google Shape;313;p15"/>
          <p:cNvSpPr/>
          <p:nvPr/>
        </p:nvSpPr>
        <p:spPr>
          <a:xfrm rot="-10527750">
            <a:off x="1794031" y="101710"/>
            <a:ext cx="7692721" cy="1536681"/>
          </a:xfrm>
          <a:custGeom>
            <a:rect b="b" l="l" r="r" t="t"/>
            <a:pathLst>
              <a:path extrusionOk="0" h="59020" w="302778">
                <a:moveTo>
                  <a:pt x="0" y="0"/>
                </a:moveTo>
                <a:cubicBezTo>
                  <a:pt x="3684" y="1181"/>
                  <a:pt x="15256" y="2173"/>
                  <a:pt x="22104" y="7085"/>
                </a:cubicBezTo>
                <a:cubicBezTo>
                  <a:pt x="28953" y="11997"/>
                  <a:pt x="31739" y="26497"/>
                  <a:pt x="41091" y="29473"/>
                </a:cubicBezTo>
                <a:cubicBezTo>
                  <a:pt x="50443" y="32449"/>
                  <a:pt x="67116" y="24797"/>
                  <a:pt x="78215" y="24939"/>
                </a:cubicBezTo>
                <a:cubicBezTo>
                  <a:pt x="89314" y="25081"/>
                  <a:pt x="94651" y="30607"/>
                  <a:pt x="107687" y="30323"/>
                </a:cubicBezTo>
                <a:cubicBezTo>
                  <a:pt x="120723" y="30040"/>
                  <a:pt x="125824" y="18846"/>
                  <a:pt x="156430" y="23238"/>
                </a:cubicBezTo>
                <a:cubicBezTo>
                  <a:pt x="187036" y="27631"/>
                  <a:pt x="268085" y="51199"/>
                  <a:pt x="291323" y="56678"/>
                </a:cubicBezTo>
                <a:cubicBezTo>
                  <a:pt x="314561" y="62157"/>
                  <a:pt x="295101" y="56206"/>
                  <a:pt x="295857" y="56111"/>
                </a:cubicBezTo>
              </a:path>
            </a:pathLst>
          </a:custGeom>
          <a:noFill/>
          <a:ln cap="flat" cmpd="sng" w="28575">
            <a:solidFill>
              <a:srgbClr val="A5B7C6"/>
            </a:solidFill>
            <a:prstDash val="lgDashDot"/>
            <a:round/>
            <a:headEnd len="med" w="med" type="none"/>
            <a:tailEnd len="med" w="med" type="none"/>
          </a:ln>
        </p:spPr>
      </p:sp>
      <p:sp>
        <p:nvSpPr>
          <p:cNvPr id="314" name="Google Shape;314;p15"/>
          <p:cNvSpPr txBox="1"/>
          <p:nvPr>
            <p:ph type="title"/>
          </p:nvPr>
        </p:nvSpPr>
        <p:spPr>
          <a:xfrm>
            <a:off x="727650" y="861800"/>
            <a:ext cx="4508700" cy="8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Proposed Method: </a:t>
            </a:r>
            <a:endParaRPr sz="2400"/>
          </a:p>
          <a:p>
            <a:pPr indent="0" lvl="0" marL="0" rtl="0" algn="l">
              <a:spcBef>
                <a:spcPts val="0"/>
              </a:spcBef>
              <a:spcAft>
                <a:spcPts val="0"/>
              </a:spcAft>
              <a:buNone/>
            </a:pPr>
            <a:r>
              <a:rPr lang="it-IT" sz="2400"/>
              <a:t>New Representation of AIS Data</a:t>
            </a:r>
            <a:endParaRPr sz="2400"/>
          </a:p>
        </p:txBody>
      </p:sp>
      <p:grpSp>
        <p:nvGrpSpPr>
          <p:cNvPr id="315" name="Google Shape;315;p15"/>
          <p:cNvGrpSpPr/>
          <p:nvPr/>
        </p:nvGrpSpPr>
        <p:grpSpPr>
          <a:xfrm rot="-6839566">
            <a:off x="4752730" y="438604"/>
            <a:ext cx="934507" cy="1002289"/>
            <a:chOff x="4494325" y="935475"/>
            <a:chExt cx="1945675" cy="2086800"/>
          </a:xfrm>
        </p:grpSpPr>
        <p:sp>
          <p:nvSpPr>
            <p:cNvPr id="316" name="Google Shape;316;p15"/>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5"/>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EE0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5"/>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4" name="Google Shape;334;p15" title="[89,89,89,&quot;https://www.codecogs.com/eqnedit.php?latex=x_t#0&quot;]"/>
          <p:cNvPicPr preferRelativeResize="0"/>
          <p:nvPr/>
        </p:nvPicPr>
        <p:blipFill>
          <a:blip r:embed="rId4">
            <a:alphaModFix/>
          </a:blip>
          <a:stretch>
            <a:fillRect/>
          </a:stretch>
        </p:blipFill>
        <p:spPr>
          <a:xfrm>
            <a:off x="3540375" y="2868300"/>
            <a:ext cx="151775" cy="111750"/>
          </a:xfrm>
          <a:prstGeom prst="rect">
            <a:avLst/>
          </a:prstGeom>
          <a:noFill/>
          <a:ln>
            <a:noFill/>
          </a:ln>
        </p:spPr>
      </p:pic>
      <p:pic>
        <p:nvPicPr>
          <p:cNvPr id="335" name="Google Shape;335;p15" title="[89,89,89,&quot;https://www.codecogs.com/eqnedit.php?latex=e_t#0&quot;]"/>
          <p:cNvPicPr preferRelativeResize="0"/>
          <p:nvPr/>
        </p:nvPicPr>
        <p:blipFill>
          <a:blip r:embed="rId5">
            <a:alphaModFix/>
          </a:blip>
          <a:stretch>
            <a:fillRect/>
          </a:stretch>
        </p:blipFill>
        <p:spPr>
          <a:xfrm>
            <a:off x="3625274" y="3091155"/>
            <a:ext cx="126900" cy="111733"/>
          </a:xfrm>
          <a:prstGeom prst="rect">
            <a:avLst/>
          </a:prstGeom>
          <a:noFill/>
          <a:ln>
            <a:noFill/>
          </a:ln>
        </p:spPr>
      </p:pic>
      <p:pic>
        <p:nvPicPr>
          <p:cNvPr id="336" name="Google Shape;336;p15" title="[89,89,89,&quot;https://www.codecogs.com/eqnedit.php?latex=h_t#0&quot;]"/>
          <p:cNvPicPr preferRelativeResize="0"/>
          <p:nvPr/>
        </p:nvPicPr>
        <p:blipFill>
          <a:blip r:embed="rId6">
            <a:alphaModFix/>
          </a:blip>
          <a:stretch>
            <a:fillRect/>
          </a:stretch>
        </p:blipFill>
        <p:spPr>
          <a:xfrm>
            <a:off x="2812100" y="3308225"/>
            <a:ext cx="126909" cy="137583"/>
          </a:xfrm>
          <a:prstGeom prst="rect">
            <a:avLst/>
          </a:prstGeom>
          <a:noFill/>
          <a:ln>
            <a:noFill/>
          </a:ln>
        </p:spPr>
      </p:pic>
      <p:sp>
        <p:nvSpPr>
          <p:cNvPr id="337" name="Google Shape;337;p15"/>
          <p:cNvSpPr txBox="1"/>
          <p:nvPr/>
        </p:nvSpPr>
        <p:spPr>
          <a:xfrm>
            <a:off x="4866725" y="4380550"/>
            <a:ext cx="3992100" cy="230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Mapping process of an AIS message</a:t>
            </a:r>
            <a:endParaRPr sz="900">
              <a:solidFill>
                <a:schemeClr val="accent1"/>
              </a:solidFill>
              <a:latin typeface="Catamaran"/>
              <a:ea typeface="Catamaran"/>
              <a:cs typeface="Catamaran"/>
              <a:sym typeface="Catamar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6"/>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Proposed Method: New Learning Approach</a:t>
            </a:r>
            <a:endParaRPr/>
          </a:p>
        </p:txBody>
      </p:sp>
      <p:sp>
        <p:nvSpPr>
          <p:cNvPr id="343" name="Google Shape;343;p16"/>
          <p:cNvSpPr txBox="1"/>
          <p:nvPr>
            <p:ph idx="1" type="body"/>
          </p:nvPr>
        </p:nvSpPr>
        <p:spPr>
          <a:xfrm>
            <a:off x="727650" y="1698225"/>
            <a:ext cx="3844500" cy="9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Given the new data </a:t>
            </a:r>
            <a:r>
              <a:rPr lang="it-IT"/>
              <a:t>representation</a:t>
            </a:r>
            <a:r>
              <a:rPr lang="it-IT"/>
              <a:t>, the problem can be formulated as a </a:t>
            </a:r>
            <a:r>
              <a:rPr b="1" lang="it-IT"/>
              <a:t>classification</a:t>
            </a:r>
            <a:r>
              <a:rPr lang="it-IT"/>
              <a:t> </a:t>
            </a:r>
            <a:r>
              <a:rPr b="1" lang="it-IT"/>
              <a:t>problem</a:t>
            </a:r>
            <a:r>
              <a:rPr lang="it-IT"/>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IT"/>
              <a:t>Loss</a:t>
            </a:r>
            <a:r>
              <a:rPr lang="it-IT"/>
              <a:t> </a:t>
            </a:r>
            <a:r>
              <a:rPr b="1" lang="it-IT"/>
              <a:t>function</a:t>
            </a:r>
            <a:r>
              <a:rPr lang="it-IT"/>
              <a:t> definition:</a:t>
            </a:r>
            <a:endParaRPr/>
          </a:p>
          <a:p>
            <a:pPr indent="0" lvl="0" marL="0" rtl="0" algn="l">
              <a:spcBef>
                <a:spcPts val="0"/>
              </a:spcBef>
              <a:spcAft>
                <a:spcPts val="0"/>
              </a:spcAft>
              <a:buNone/>
            </a:pPr>
            <a:r>
              <a:t/>
            </a:r>
            <a:endParaRPr/>
          </a:p>
        </p:txBody>
      </p:sp>
      <p:sp>
        <p:nvSpPr>
          <p:cNvPr id="344" name="Google Shape;344;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pic>
        <p:nvPicPr>
          <p:cNvPr id="345" name="Google Shape;345;p16"/>
          <p:cNvPicPr preferRelativeResize="0"/>
          <p:nvPr/>
        </p:nvPicPr>
        <p:blipFill>
          <a:blip r:embed="rId3">
            <a:alphaModFix/>
          </a:blip>
          <a:stretch>
            <a:fillRect/>
          </a:stretch>
        </p:blipFill>
        <p:spPr>
          <a:xfrm>
            <a:off x="4805200" y="1473200"/>
            <a:ext cx="4103826" cy="3115225"/>
          </a:xfrm>
          <a:prstGeom prst="rect">
            <a:avLst/>
          </a:prstGeom>
          <a:noFill/>
          <a:ln>
            <a:noFill/>
          </a:ln>
        </p:spPr>
      </p:pic>
      <p:sp>
        <p:nvSpPr>
          <p:cNvPr id="346" name="Google Shape;346;p16"/>
          <p:cNvSpPr txBox="1"/>
          <p:nvPr/>
        </p:nvSpPr>
        <p:spPr>
          <a:xfrm>
            <a:off x="3228950" y="3511986"/>
            <a:ext cx="11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200">
                <a:solidFill>
                  <a:srgbClr val="565656"/>
                </a:solidFill>
                <a:latin typeface="Catamaran"/>
                <a:ea typeface="Catamaran"/>
                <a:cs typeface="Catamaran"/>
                <a:sym typeface="Catamaran"/>
              </a:rPr>
              <a:t>low resolution</a:t>
            </a:r>
            <a:endParaRPr sz="1200">
              <a:solidFill>
                <a:srgbClr val="565656"/>
              </a:solidFill>
              <a:latin typeface="Catamaran"/>
              <a:ea typeface="Catamaran"/>
              <a:cs typeface="Catamaran"/>
              <a:sym typeface="Catamaran"/>
            </a:endParaRPr>
          </a:p>
        </p:txBody>
      </p:sp>
      <p:sp>
        <p:nvSpPr>
          <p:cNvPr id="347" name="Google Shape;347;p16"/>
          <p:cNvSpPr txBox="1"/>
          <p:nvPr/>
        </p:nvSpPr>
        <p:spPr>
          <a:xfrm>
            <a:off x="1770400" y="3511963"/>
            <a:ext cx="113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200">
                <a:solidFill>
                  <a:srgbClr val="565656"/>
                </a:solidFill>
                <a:latin typeface="Catamaran"/>
                <a:ea typeface="Catamaran"/>
                <a:cs typeface="Catamaran"/>
                <a:sym typeface="Catamaran"/>
              </a:rPr>
              <a:t>high resolution</a:t>
            </a:r>
            <a:endParaRPr sz="1200">
              <a:solidFill>
                <a:srgbClr val="565656"/>
              </a:solidFill>
              <a:latin typeface="Catamaran"/>
              <a:ea typeface="Catamaran"/>
              <a:cs typeface="Catamaran"/>
              <a:sym typeface="Catamaran"/>
            </a:endParaRPr>
          </a:p>
        </p:txBody>
      </p:sp>
      <p:grpSp>
        <p:nvGrpSpPr>
          <p:cNvPr id="348" name="Google Shape;348;p16"/>
          <p:cNvGrpSpPr/>
          <p:nvPr/>
        </p:nvGrpSpPr>
        <p:grpSpPr>
          <a:xfrm>
            <a:off x="1009742" y="3029558"/>
            <a:ext cx="3280319" cy="502179"/>
            <a:chOff x="789142" y="2945825"/>
            <a:chExt cx="3604746" cy="535200"/>
          </a:xfrm>
        </p:grpSpPr>
        <p:pic>
          <p:nvPicPr>
            <p:cNvPr id="349" name="Google Shape;349;p16" title="[0,0,0,&quot;https://www.codecogs.com/eqnedit.php?latex=%5Cmathcal%7BL%7D_%7B%5Ctext%7BCE%7D%7D%3D%5Csum_%7Bl%3D1%7D%5EL%20%5Ctext%7BCE%7D%5Cleft(p_%7BT%2Bl%7D%2C%20%5Cmathbf%7Bh%7D_%7BT%2Bl%7D%5Cright)%2B%5Cbeta%20%5Ctext%7BCE%7D%5Cleft(p_%7BT%2Bl%7D%5E%7B%5Cprime%7D%2C%20%5Cmathbf%7Bh%7D_%7BT%2Bl%7D%5E%7B%5Cprime%7D%5Cright)#0&quot;]"/>
            <p:cNvPicPr preferRelativeResize="0"/>
            <p:nvPr/>
          </p:nvPicPr>
          <p:blipFill>
            <a:blip r:embed="rId4">
              <a:alphaModFix/>
            </a:blip>
            <a:stretch>
              <a:fillRect/>
            </a:stretch>
          </p:blipFill>
          <p:spPr>
            <a:xfrm>
              <a:off x="789142" y="2945825"/>
              <a:ext cx="3600011" cy="535200"/>
            </a:xfrm>
            <a:prstGeom prst="rect">
              <a:avLst/>
            </a:prstGeom>
            <a:noFill/>
            <a:ln>
              <a:noFill/>
            </a:ln>
          </p:spPr>
        </p:pic>
        <p:sp>
          <p:nvSpPr>
            <p:cNvPr id="350" name="Google Shape;350;p16"/>
            <p:cNvSpPr/>
            <p:nvPr/>
          </p:nvSpPr>
          <p:spPr>
            <a:xfrm rot="-5400000">
              <a:off x="2189975" y="2826425"/>
              <a:ext cx="129000" cy="1180200"/>
            </a:xfrm>
            <a:prstGeom prst="lef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rot="-5400000">
              <a:off x="3739288" y="2826425"/>
              <a:ext cx="129000" cy="1180200"/>
            </a:xfrm>
            <a:prstGeom prst="lef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16"/>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7"/>
          <p:cNvSpPr txBox="1"/>
          <p:nvPr>
            <p:ph type="title"/>
          </p:nvPr>
        </p:nvSpPr>
        <p:spPr>
          <a:xfrm>
            <a:off x="727638"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Proposed Method: SeaFormer Architecture</a:t>
            </a:r>
            <a:endParaRPr/>
          </a:p>
        </p:txBody>
      </p:sp>
      <p:sp>
        <p:nvSpPr>
          <p:cNvPr id="358" name="Google Shape;358;p17"/>
          <p:cNvSpPr txBox="1"/>
          <p:nvPr>
            <p:ph idx="1" type="body"/>
          </p:nvPr>
        </p:nvSpPr>
        <p:spPr>
          <a:xfrm>
            <a:off x="727650" y="3213725"/>
            <a:ext cx="7688700" cy="13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The architecture of the proposed SeaFormer is based on </a:t>
            </a:r>
            <a:r>
              <a:rPr b="1" lang="it-IT"/>
              <a:t>transformer-like models</a:t>
            </a:r>
            <a:r>
              <a:rPr lang="it-IT"/>
              <a:t>, specifically a GPT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Key innovations:</a:t>
            </a:r>
            <a:endParaRPr/>
          </a:p>
          <a:p>
            <a:pPr indent="-311150" lvl="0" marL="457200" rtl="0" algn="l">
              <a:spcBef>
                <a:spcPts val="0"/>
              </a:spcBef>
              <a:spcAft>
                <a:spcPts val="0"/>
              </a:spcAft>
              <a:buSzPts val="1300"/>
              <a:buChar char="●"/>
            </a:pPr>
            <a:r>
              <a:rPr b="1" lang="it-IT"/>
              <a:t>Gumbel Softmax</a:t>
            </a:r>
            <a:r>
              <a:rPr lang="it-IT"/>
              <a:t> as final activation function</a:t>
            </a:r>
            <a:endParaRPr/>
          </a:p>
          <a:p>
            <a:pPr indent="-311150" lvl="0" marL="457200" rtl="0" algn="l">
              <a:spcBef>
                <a:spcPts val="0"/>
              </a:spcBef>
              <a:spcAft>
                <a:spcPts val="0"/>
              </a:spcAft>
              <a:buSzPts val="1300"/>
              <a:buChar char="●"/>
            </a:pPr>
            <a:r>
              <a:rPr b="1" lang="it-IT"/>
              <a:t>Different sampling function</a:t>
            </a:r>
            <a:r>
              <a:rPr lang="it-IT"/>
              <a:t> for the position and the SOG prediction</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t/>
            </a:r>
            <a:endParaRPr/>
          </a:p>
        </p:txBody>
      </p:sp>
      <p:sp>
        <p:nvSpPr>
          <p:cNvPr id="359" name="Google Shape;359;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pic>
        <p:nvPicPr>
          <p:cNvPr id="360" name="Google Shape;360;p17"/>
          <p:cNvPicPr preferRelativeResize="0"/>
          <p:nvPr/>
        </p:nvPicPr>
        <p:blipFill>
          <a:blip r:embed="rId3">
            <a:alphaModFix/>
          </a:blip>
          <a:stretch>
            <a:fillRect/>
          </a:stretch>
        </p:blipFill>
        <p:spPr>
          <a:xfrm>
            <a:off x="713475" y="1545800"/>
            <a:ext cx="7717034" cy="1442936"/>
          </a:xfrm>
          <a:prstGeom prst="rect">
            <a:avLst/>
          </a:prstGeom>
          <a:noFill/>
          <a:ln>
            <a:noFill/>
          </a:ln>
        </p:spPr>
      </p:pic>
      <p:sp>
        <p:nvSpPr>
          <p:cNvPr id="361" name="Google Shape;361;p1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
        <p:nvSpPr>
          <p:cNvPr id="362" name="Google Shape;362;p17"/>
          <p:cNvSpPr/>
          <p:nvPr/>
        </p:nvSpPr>
        <p:spPr>
          <a:xfrm>
            <a:off x="6896100" y="4313907"/>
            <a:ext cx="2400300" cy="943900"/>
          </a:xfrm>
          <a:custGeom>
            <a:rect b="b" l="l" r="r" t="t"/>
            <a:pathLst>
              <a:path extrusionOk="0" h="37756" w="96012">
                <a:moveTo>
                  <a:pt x="0" y="37756"/>
                </a:moveTo>
                <a:cubicBezTo>
                  <a:pt x="7176" y="32168"/>
                  <a:pt x="27051" y="10515"/>
                  <a:pt x="43053" y="4228"/>
                </a:cubicBezTo>
                <a:cubicBezTo>
                  <a:pt x="59055" y="-2058"/>
                  <a:pt x="87186" y="736"/>
                  <a:pt x="96012" y="37"/>
                </a:cubicBezTo>
              </a:path>
            </a:pathLst>
          </a:custGeom>
          <a:noFill/>
          <a:ln cap="flat" cmpd="sng" w="28575">
            <a:solidFill>
              <a:srgbClr val="869FB2"/>
            </a:solidFill>
            <a:prstDash val="lgDashDot"/>
            <a:round/>
            <a:headEnd len="med" w="med" type="none"/>
            <a:tailEnd len="med" w="med" type="none"/>
          </a:ln>
        </p:spPr>
      </p:sp>
      <p:sp>
        <p:nvSpPr>
          <p:cNvPr id="363" name="Google Shape;363;p17"/>
          <p:cNvSpPr/>
          <p:nvPr/>
        </p:nvSpPr>
        <p:spPr>
          <a:xfrm>
            <a:off x="3790950" y="-466725"/>
            <a:ext cx="5524500" cy="2266950"/>
          </a:xfrm>
          <a:custGeom>
            <a:rect b="b" l="l" r="r" t="t"/>
            <a:pathLst>
              <a:path extrusionOk="0" h="90678" w="220980">
                <a:moveTo>
                  <a:pt x="0" y="0"/>
                </a:moveTo>
                <a:cubicBezTo>
                  <a:pt x="5080" y="7303"/>
                  <a:pt x="18860" y="35687"/>
                  <a:pt x="30480" y="43815"/>
                </a:cubicBezTo>
                <a:cubicBezTo>
                  <a:pt x="42101" y="51943"/>
                  <a:pt x="53467" y="51118"/>
                  <a:pt x="69723" y="48768"/>
                </a:cubicBezTo>
                <a:cubicBezTo>
                  <a:pt x="85979" y="46419"/>
                  <a:pt x="110363" y="26543"/>
                  <a:pt x="128016" y="29718"/>
                </a:cubicBezTo>
                <a:cubicBezTo>
                  <a:pt x="145669" y="32893"/>
                  <a:pt x="160147" y="57658"/>
                  <a:pt x="175641" y="67818"/>
                </a:cubicBezTo>
                <a:cubicBezTo>
                  <a:pt x="191135" y="77978"/>
                  <a:pt x="213424" y="86868"/>
                  <a:pt x="220980" y="90678"/>
                </a:cubicBezTo>
              </a:path>
            </a:pathLst>
          </a:custGeom>
          <a:noFill/>
          <a:ln cap="flat" cmpd="sng" w="28575">
            <a:solidFill>
              <a:srgbClr val="869FB2"/>
            </a:solidFill>
            <a:prstDash val="lgDashDot"/>
            <a:round/>
            <a:headEnd len="med" w="med" type="none"/>
            <a:tailEnd len="med" w="med" type="none"/>
          </a:ln>
        </p:spPr>
      </p:sp>
      <p:grpSp>
        <p:nvGrpSpPr>
          <p:cNvPr id="364" name="Google Shape;364;p17"/>
          <p:cNvGrpSpPr/>
          <p:nvPr/>
        </p:nvGrpSpPr>
        <p:grpSpPr>
          <a:xfrm rot="-10078421">
            <a:off x="7313876" y="4219474"/>
            <a:ext cx="750776" cy="805232"/>
            <a:chOff x="4494325" y="935475"/>
            <a:chExt cx="1945675" cy="2086800"/>
          </a:xfrm>
        </p:grpSpPr>
        <p:sp>
          <p:nvSpPr>
            <p:cNvPr id="365" name="Google Shape;365;p17"/>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7"/>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7"/>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7"/>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6F0A19">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7"/>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7"/>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8"/>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Vessel Route Forecasting: Position Prediction</a:t>
            </a:r>
            <a:endParaRPr sz="2400"/>
          </a:p>
        </p:txBody>
      </p:sp>
      <p:sp>
        <p:nvSpPr>
          <p:cNvPr id="388" name="Google Shape;388;p18"/>
          <p:cNvSpPr txBox="1"/>
          <p:nvPr>
            <p:ph idx="1" type="body"/>
          </p:nvPr>
        </p:nvSpPr>
        <p:spPr>
          <a:xfrm>
            <a:off x="727650" y="1498375"/>
            <a:ext cx="78087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IT"/>
              <a:t>Metrics</a:t>
            </a:r>
            <a:r>
              <a:rPr lang="it-IT"/>
              <a:t>: </a:t>
            </a:r>
            <a:r>
              <a:rPr lang="it-IT"/>
              <a:t>A </a:t>
            </a:r>
            <a:r>
              <a:rPr b="1" i="1" lang="it-IT"/>
              <a:t>best-of-N criterion</a:t>
            </a:r>
            <a:r>
              <a:rPr i="1" lang="it-IT"/>
              <a:t> </a:t>
            </a:r>
            <a:r>
              <a:rPr lang="it-IT"/>
              <a:t>is used to evaluate the model. Then, the </a:t>
            </a:r>
            <a:r>
              <a:rPr b="1" lang="it-IT"/>
              <a:t>haversine distance</a:t>
            </a:r>
            <a:r>
              <a:rPr lang="it-IT"/>
              <a:t> between the true and predicted values is computed for the error on the position.</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t/>
            </a:r>
            <a:endParaRPr/>
          </a:p>
        </p:txBody>
      </p:sp>
      <p:sp>
        <p:nvSpPr>
          <p:cNvPr id="389" name="Google Shape;389;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pic>
        <p:nvPicPr>
          <p:cNvPr id="390" name="Google Shape;390;p18"/>
          <p:cNvPicPr preferRelativeResize="0"/>
          <p:nvPr/>
        </p:nvPicPr>
        <p:blipFill rotWithShape="1">
          <a:blip r:embed="rId3">
            <a:alphaModFix/>
          </a:blip>
          <a:srcRect b="24167" l="1118" r="784" t="0"/>
          <a:stretch/>
        </p:blipFill>
        <p:spPr>
          <a:xfrm>
            <a:off x="1201800" y="2119225"/>
            <a:ext cx="6763324" cy="741400"/>
          </a:xfrm>
          <a:prstGeom prst="rect">
            <a:avLst/>
          </a:prstGeom>
          <a:noFill/>
          <a:ln>
            <a:noFill/>
          </a:ln>
        </p:spPr>
      </p:pic>
      <p:pic>
        <p:nvPicPr>
          <p:cNvPr id="391" name="Google Shape;391;p18"/>
          <p:cNvPicPr preferRelativeResize="0"/>
          <p:nvPr/>
        </p:nvPicPr>
        <p:blipFill rotWithShape="1">
          <a:blip r:embed="rId4">
            <a:alphaModFix/>
          </a:blip>
          <a:srcRect b="26911" l="891" r="1107" t="0"/>
          <a:stretch/>
        </p:blipFill>
        <p:spPr>
          <a:xfrm>
            <a:off x="1190350" y="3369250"/>
            <a:ext cx="6817199" cy="685750"/>
          </a:xfrm>
          <a:prstGeom prst="rect">
            <a:avLst/>
          </a:prstGeom>
          <a:noFill/>
          <a:ln>
            <a:noFill/>
          </a:ln>
        </p:spPr>
      </p:pic>
      <p:sp>
        <p:nvSpPr>
          <p:cNvPr id="392" name="Google Shape;392;p18"/>
          <p:cNvSpPr txBox="1"/>
          <p:nvPr/>
        </p:nvSpPr>
        <p:spPr>
          <a:xfrm>
            <a:off x="1217350" y="2908750"/>
            <a:ext cx="6709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lang="it-IT" sz="900">
                <a:solidFill>
                  <a:schemeClr val="accent1"/>
                </a:solidFill>
                <a:latin typeface="Catamaran"/>
                <a:ea typeface="Catamaran"/>
                <a:cs typeface="Catamaran"/>
                <a:sym typeface="Catamaran"/>
              </a:rPr>
              <a:t>Quantitative comparison on position error in mni (nautical mile) for Adriatic sea</a:t>
            </a:r>
            <a:endParaRPr sz="900">
              <a:solidFill>
                <a:schemeClr val="accent1"/>
              </a:solidFill>
              <a:latin typeface="Catamaran"/>
              <a:ea typeface="Catamaran"/>
              <a:cs typeface="Catamaran"/>
              <a:sym typeface="Catamaran"/>
            </a:endParaRPr>
          </a:p>
        </p:txBody>
      </p:sp>
      <p:sp>
        <p:nvSpPr>
          <p:cNvPr id="393" name="Google Shape;393;p18"/>
          <p:cNvSpPr txBox="1"/>
          <p:nvPr/>
        </p:nvSpPr>
        <p:spPr>
          <a:xfrm>
            <a:off x="1217350" y="4103100"/>
            <a:ext cx="6763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Quantitative comparison on position error in mni (nautical mile) for Tyrrhenian sea</a:t>
            </a:r>
            <a:endParaRPr sz="900">
              <a:solidFill>
                <a:schemeClr val="accent1"/>
              </a:solidFill>
              <a:latin typeface="Catamaran"/>
              <a:ea typeface="Catamaran"/>
              <a:cs typeface="Catamaran"/>
              <a:sym typeface="Catamaran"/>
            </a:endParaRPr>
          </a:p>
        </p:txBody>
      </p:sp>
      <p:sp>
        <p:nvSpPr>
          <p:cNvPr id="394" name="Google Shape;394;p18"/>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
        <p:nvSpPr>
          <p:cNvPr id="395" name="Google Shape;395;p18"/>
          <p:cNvSpPr/>
          <p:nvPr/>
        </p:nvSpPr>
        <p:spPr>
          <a:xfrm>
            <a:off x="2029750" y="2466025"/>
            <a:ext cx="246000" cy="284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2029750" y="3668975"/>
            <a:ext cx="269100" cy="239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18"/>
          <p:cNvCxnSpPr/>
          <p:nvPr/>
        </p:nvCxnSpPr>
        <p:spPr>
          <a:xfrm>
            <a:off x="1255600" y="2899638"/>
            <a:ext cx="6686700" cy="12000"/>
          </a:xfrm>
          <a:prstGeom prst="straightConnector1">
            <a:avLst/>
          </a:prstGeom>
          <a:noFill/>
          <a:ln cap="flat" cmpd="sng" w="9525">
            <a:solidFill>
              <a:schemeClr val="accent1"/>
            </a:solidFill>
            <a:prstDash val="solid"/>
            <a:round/>
            <a:headEnd len="med" w="med" type="none"/>
            <a:tailEnd len="med" w="med" type="none"/>
          </a:ln>
        </p:spPr>
      </p:cxnSp>
      <p:cxnSp>
        <p:nvCxnSpPr>
          <p:cNvPr id="398" name="Google Shape;398;p18"/>
          <p:cNvCxnSpPr/>
          <p:nvPr/>
        </p:nvCxnSpPr>
        <p:spPr>
          <a:xfrm flipH="1" rot="10800000">
            <a:off x="1228600" y="4083888"/>
            <a:ext cx="6796200" cy="87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9"/>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Vessel Route Forecasting: Position Prediction </a:t>
            </a:r>
            <a:endParaRPr sz="2400"/>
          </a:p>
        </p:txBody>
      </p:sp>
      <p:sp>
        <p:nvSpPr>
          <p:cNvPr id="404" name="Google Shape;40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405" name="Google Shape;405;p19"/>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
        <p:nvSpPr>
          <p:cNvPr id="406" name="Google Shape;406;p19"/>
          <p:cNvSpPr/>
          <p:nvPr/>
        </p:nvSpPr>
        <p:spPr>
          <a:xfrm>
            <a:off x="6896100" y="4313907"/>
            <a:ext cx="2400300" cy="943900"/>
          </a:xfrm>
          <a:custGeom>
            <a:rect b="b" l="l" r="r" t="t"/>
            <a:pathLst>
              <a:path extrusionOk="0" h="37756" w="96012">
                <a:moveTo>
                  <a:pt x="0" y="37756"/>
                </a:moveTo>
                <a:cubicBezTo>
                  <a:pt x="7176" y="32168"/>
                  <a:pt x="27051" y="10515"/>
                  <a:pt x="43053" y="4228"/>
                </a:cubicBezTo>
                <a:cubicBezTo>
                  <a:pt x="59055" y="-2058"/>
                  <a:pt x="87186" y="736"/>
                  <a:pt x="96012" y="37"/>
                </a:cubicBezTo>
              </a:path>
            </a:pathLst>
          </a:custGeom>
          <a:noFill/>
          <a:ln cap="flat" cmpd="sng" w="28575">
            <a:solidFill>
              <a:srgbClr val="869FB2"/>
            </a:solidFill>
            <a:prstDash val="lgDashDot"/>
            <a:round/>
            <a:headEnd len="med" w="med" type="none"/>
            <a:tailEnd len="med" w="med" type="none"/>
          </a:ln>
        </p:spPr>
      </p:sp>
      <p:sp>
        <p:nvSpPr>
          <p:cNvPr id="407" name="Google Shape;407;p19"/>
          <p:cNvSpPr/>
          <p:nvPr/>
        </p:nvSpPr>
        <p:spPr>
          <a:xfrm>
            <a:off x="3790950" y="-466725"/>
            <a:ext cx="5524500" cy="2266950"/>
          </a:xfrm>
          <a:custGeom>
            <a:rect b="b" l="l" r="r" t="t"/>
            <a:pathLst>
              <a:path extrusionOk="0" h="90678" w="220980">
                <a:moveTo>
                  <a:pt x="0" y="0"/>
                </a:moveTo>
                <a:cubicBezTo>
                  <a:pt x="5080" y="7303"/>
                  <a:pt x="18860" y="35687"/>
                  <a:pt x="30480" y="43815"/>
                </a:cubicBezTo>
                <a:cubicBezTo>
                  <a:pt x="42101" y="51943"/>
                  <a:pt x="53467" y="51118"/>
                  <a:pt x="69723" y="48768"/>
                </a:cubicBezTo>
                <a:cubicBezTo>
                  <a:pt x="85979" y="46419"/>
                  <a:pt x="110363" y="26543"/>
                  <a:pt x="128016" y="29718"/>
                </a:cubicBezTo>
                <a:cubicBezTo>
                  <a:pt x="145669" y="32893"/>
                  <a:pt x="160147" y="57658"/>
                  <a:pt x="175641" y="67818"/>
                </a:cubicBezTo>
                <a:cubicBezTo>
                  <a:pt x="191135" y="77978"/>
                  <a:pt x="213424" y="86868"/>
                  <a:pt x="220980" y="90678"/>
                </a:cubicBezTo>
              </a:path>
            </a:pathLst>
          </a:custGeom>
          <a:noFill/>
          <a:ln cap="flat" cmpd="sng" w="28575">
            <a:solidFill>
              <a:srgbClr val="869FB2"/>
            </a:solidFill>
            <a:prstDash val="lgDashDot"/>
            <a:round/>
            <a:headEnd len="med" w="med" type="none"/>
            <a:tailEnd len="med" w="med" type="none"/>
          </a:ln>
        </p:spPr>
      </p:sp>
      <p:grpSp>
        <p:nvGrpSpPr>
          <p:cNvPr id="408" name="Google Shape;408;p19"/>
          <p:cNvGrpSpPr/>
          <p:nvPr/>
        </p:nvGrpSpPr>
        <p:grpSpPr>
          <a:xfrm rot="1265897">
            <a:off x="7244197" y="4230146"/>
            <a:ext cx="750771" cy="805227"/>
            <a:chOff x="4494325" y="935475"/>
            <a:chExt cx="1945675" cy="2086800"/>
          </a:xfrm>
        </p:grpSpPr>
        <p:sp>
          <p:nvSpPr>
            <p:cNvPr id="409" name="Google Shape;409;p19"/>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6F0A19">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7" name="Google Shape;427;p19"/>
          <p:cNvPicPr preferRelativeResize="0"/>
          <p:nvPr/>
        </p:nvPicPr>
        <p:blipFill rotWithShape="1">
          <a:blip r:embed="rId3">
            <a:alphaModFix/>
          </a:blip>
          <a:srcRect b="0" l="0" r="0" t="49829"/>
          <a:stretch/>
        </p:blipFill>
        <p:spPr>
          <a:xfrm>
            <a:off x="129600" y="1484775"/>
            <a:ext cx="8884803" cy="27413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Vessel Route Forecasting: Position Prediction </a:t>
            </a:r>
            <a:endParaRPr sz="2400"/>
          </a:p>
        </p:txBody>
      </p:sp>
      <p:sp>
        <p:nvSpPr>
          <p:cNvPr id="433" name="Google Shape;43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434" name="Google Shape;434;p2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
        <p:nvSpPr>
          <p:cNvPr id="435" name="Google Shape;435;p20"/>
          <p:cNvSpPr/>
          <p:nvPr/>
        </p:nvSpPr>
        <p:spPr>
          <a:xfrm>
            <a:off x="6896100" y="4313907"/>
            <a:ext cx="2400300" cy="943900"/>
          </a:xfrm>
          <a:custGeom>
            <a:rect b="b" l="l" r="r" t="t"/>
            <a:pathLst>
              <a:path extrusionOk="0" h="37756" w="96012">
                <a:moveTo>
                  <a:pt x="0" y="37756"/>
                </a:moveTo>
                <a:cubicBezTo>
                  <a:pt x="7176" y="32168"/>
                  <a:pt x="27051" y="10515"/>
                  <a:pt x="43053" y="4228"/>
                </a:cubicBezTo>
                <a:cubicBezTo>
                  <a:pt x="59055" y="-2058"/>
                  <a:pt x="87186" y="736"/>
                  <a:pt x="96012" y="37"/>
                </a:cubicBezTo>
              </a:path>
            </a:pathLst>
          </a:custGeom>
          <a:noFill/>
          <a:ln cap="flat" cmpd="sng" w="28575">
            <a:solidFill>
              <a:srgbClr val="869FB2"/>
            </a:solidFill>
            <a:prstDash val="lgDashDot"/>
            <a:round/>
            <a:headEnd len="med" w="med" type="none"/>
            <a:tailEnd len="med" w="med" type="none"/>
          </a:ln>
        </p:spPr>
      </p:sp>
      <p:sp>
        <p:nvSpPr>
          <p:cNvPr id="436" name="Google Shape;436;p20"/>
          <p:cNvSpPr/>
          <p:nvPr/>
        </p:nvSpPr>
        <p:spPr>
          <a:xfrm>
            <a:off x="3790950" y="-466725"/>
            <a:ext cx="5524500" cy="2266950"/>
          </a:xfrm>
          <a:custGeom>
            <a:rect b="b" l="l" r="r" t="t"/>
            <a:pathLst>
              <a:path extrusionOk="0" h="90678" w="220980">
                <a:moveTo>
                  <a:pt x="0" y="0"/>
                </a:moveTo>
                <a:cubicBezTo>
                  <a:pt x="5080" y="7303"/>
                  <a:pt x="18860" y="35687"/>
                  <a:pt x="30480" y="43815"/>
                </a:cubicBezTo>
                <a:cubicBezTo>
                  <a:pt x="42101" y="51943"/>
                  <a:pt x="53467" y="51118"/>
                  <a:pt x="69723" y="48768"/>
                </a:cubicBezTo>
                <a:cubicBezTo>
                  <a:pt x="85979" y="46419"/>
                  <a:pt x="110363" y="26543"/>
                  <a:pt x="128016" y="29718"/>
                </a:cubicBezTo>
                <a:cubicBezTo>
                  <a:pt x="145669" y="32893"/>
                  <a:pt x="160147" y="57658"/>
                  <a:pt x="175641" y="67818"/>
                </a:cubicBezTo>
                <a:cubicBezTo>
                  <a:pt x="191135" y="77978"/>
                  <a:pt x="213424" y="86868"/>
                  <a:pt x="220980" y="90678"/>
                </a:cubicBezTo>
              </a:path>
            </a:pathLst>
          </a:custGeom>
          <a:noFill/>
          <a:ln cap="flat" cmpd="sng" w="28575">
            <a:solidFill>
              <a:srgbClr val="869FB2"/>
            </a:solidFill>
            <a:prstDash val="lgDashDot"/>
            <a:round/>
            <a:headEnd len="med" w="med" type="none"/>
            <a:tailEnd len="med" w="med" type="none"/>
          </a:ln>
        </p:spPr>
      </p:sp>
      <p:grpSp>
        <p:nvGrpSpPr>
          <p:cNvPr id="437" name="Google Shape;437;p20"/>
          <p:cNvGrpSpPr/>
          <p:nvPr/>
        </p:nvGrpSpPr>
        <p:grpSpPr>
          <a:xfrm rot="1265897">
            <a:off x="7244197" y="4230146"/>
            <a:ext cx="750771" cy="805227"/>
            <a:chOff x="4494325" y="935475"/>
            <a:chExt cx="1945675" cy="2086800"/>
          </a:xfrm>
        </p:grpSpPr>
        <p:sp>
          <p:nvSpPr>
            <p:cNvPr id="438" name="Google Shape;438;p20"/>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6F0A19">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6" name="Google Shape;456;p20"/>
          <p:cNvPicPr preferRelativeResize="0"/>
          <p:nvPr/>
        </p:nvPicPr>
        <p:blipFill rotWithShape="1">
          <a:blip r:embed="rId3">
            <a:alphaModFix/>
          </a:blip>
          <a:srcRect b="50171" l="0" r="0" t="0"/>
          <a:stretch/>
        </p:blipFill>
        <p:spPr>
          <a:xfrm>
            <a:off x="129588" y="1542325"/>
            <a:ext cx="8884803" cy="27715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Vessel Route Forecasting: SOG Prediction </a:t>
            </a:r>
            <a:endParaRPr sz="2400"/>
          </a:p>
        </p:txBody>
      </p:sp>
      <p:sp>
        <p:nvSpPr>
          <p:cNvPr id="462" name="Google Shape;462;p21"/>
          <p:cNvSpPr txBox="1"/>
          <p:nvPr>
            <p:ph idx="1" type="body"/>
          </p:nvPr>
        </p:nvSpPr>
        <p:spPr>
          <a:xfrm>
            <a:off x="727700" y="1436900"/>
            <a:ext cx="7688700" cy="6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IT"/>
              <a:t>Metrics</a:t>
            </a:r>
            <a:r>
              <a:rPr lang="it-IT"/>
              <a:t>: the mean squared error (</a:t>
            </a:r>
            <a:r>
              <a:rPr b="1" lang="it-IT"/>
              <a:t>MSE</a:t>
            </a:r>
            <a:r>
              <a:rPr lang="it-IT"/>
              <a:t>) metric is used.</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t/>
            </a:r>
            <a:endParaRPr/>
          </a:p>
        </p:txBody>
      </p:sp>
      <p:sp>
        <p:nvSpPr>
          <p:cNvPr id="463" name="Google Shape;46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464" name="Google Shape;464;p21"/>
          <p:cNvSpPr txBox="1"/>
          <p:nvPr/>
        </p:nvSpPr>
        <p:spPr>
          <a:xfrm>
            <a:off x="2145050" y="4456000"/>
            <a:ext cx="5420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Comparison of MSE error for SOG predictions</a:t>
            </a:r>
            <a:endParaRPr sz="900">
              <a:solidFill>
                <a:schemeClr val="accent1"/>
              </a:solidFill>
              <a:latin typeface="Catamaran"/>
              <a:ea typeface="Catamaran"/>
              <a:cs typeface="Catamaran"/>
              <a:sym typeface="Catamaran"/>
            </a:endParaRPr>
          </a:p>
        </p:txBody>
      </p:sp>
      <p:sp>
        <p:nvSpPr>
          <p:cNvPr id="465" name="Google Shape;465;p2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pic>
        <p:nvPicPr>
          <p:cNvPr id="466" name="Google Shape;466;p21"/>
          <p:cNvPicPr preferRelativeResize="0"/>
          <p:nvPr/>
        </p:nvPicPr>
        <p:blipFill>
          <a:blip r:embed="rId3">
            <a:alphaModFix/>
          </a:blip>
          <a:stretch>
            <a:fillRect/>
          </a:stretch>
        </p:blipFill>
        <p:spPr>
          <a:xfrm>
            <a:off x="1525750" y="1824275"/>
            <a:ext cx="6092501" cy="263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2"/>
          <p:cNvSpPr txBox="1"/>
          <p:nvPr>
            <p:ph type="title"/>
          </p:nvPr>
        </p:nvSpPr>
        <p:spPr>
          <a:xfrm>
            <a:off x="751700" y="1865675"/>
            <a:ext cx="3460200" cy="8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IT"/>
              <a:t>4</a:t>
            </a:r>
            <a:r>
              <a:rPr lang="it-IT"/>
              <a:t>. Anomaly Detection</a:t>
            </a:r>
            <a:endParaRPr/>
          </a:p>
        </p:txBody>
      </p:sp>
      <p:sp>
        <p:nvSpPr>
          <p:cNvPr id="472" name="Google Shape;472;p22"/>
          <p:cNvSpPr txBox="1"/>
          <p:nvPr>
            <p:ph idx="2" type="body"/>
          </p:nvPr>
        </p:nvSpPr>
        <p:spPr>
          <a:xfrm>
            <a:off x="5161900" y="887150"/>
            <a:ext cx="3507600" cy="15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The task aims to detect </a:t>
            </a:r>
            <a:r>
              <a:rPr b="1" lang="it-IT"/>
              <a:t>unusual</a:t>
            </a:r>
            <a:r>
              <a:rPr lang="it-IT"/>
              <a:t> or </a:t>
            </a:r>
            <a:r>
              <a:rPr b="1" lang="it-IT"/>
              <a:t>anomalous</a:t>
            </a:r>
            <a:r>
              <a:rPr lang="it-IT"/>
              <a:t> trajectories that deviate from expected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This task helps in identifying potential threats, security breaches, or abnormal vessel activities that require further investigation or intervention.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rPr lang="it-IT"/>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sz="1600"/>
          </a:p>
        </p:txBody>
      </p:sp>
      <p:sp>
        <p:nvSpPr>
          <p:cNvPr id="473" name="Google Shape;473;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474" name="Google Shape;474;p22"/>
          <p:cNvSpPr txBox="1"/>
          <p:nvPr>
            <p:ph idx="3" type="subTitle"/>
          </p:nvPr>
        </p:nvSpPr>
        <p:spPr>
          <a:xfrm>
            <a:off x="1255428" y="4700399"/>
            <a:ext cx="33165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IT"/>
              <a:t>Transformer-Based Model for Vessel Route Forecasting and Anomaly Detection - Alessandro Marzilli</a:t>
            </a:r>
            <a:endParaRPr/>
          </a:p>
        </p:txBody>
      </p:sp>
      <p:sp>
        <p:nvSpPr>
          <p:cNvPr id="475" name="Google Shape;475;p22"/>
          <p:cNvSpPr/>
          <p:nvPr/>
        </p:nvSpPr>
        <p:spPr>
          <a:xfrm flipH="1" rot="5981627">
            <a:off x="4178252" y="-311812"/>
            <a:ext cx="708626" cy="9283069"/>
          </a:xfrm>
          <a:custGeom>
            <a:rect b="b" l="l" r="r" t="t"/>
            <a:pathLst>
              <a:path extrusionOk="0" h="239670" w="79151">
                <a:moveTo>
                  <a:pt x="70944" y="0"/>
                </a:moveTo>
                <a:lnTo>
                  <a:pt x="70944" y="0"/>
                </a:lnTo>
                <a:cubicBezTo>
                  <a:pt x="73953" y="11642"/>
                  <a:pt x="71217" y="18329"/>
                  <a:pt x="62615" y="26809"/>
                </a:cubicBezTo>
                <a:cubicBezTo>
                  <a:pt x="53618" y="35654"/>
                  <a:pt x="42554" y="42189"/>
                  <a:pt x="32919" y="50275"/>
                </a:cubicBezTo>
                <a:cubicBezTo>
                  <a:pt x="21399" y="60001"/>
                  <a:pt x="1064" y="79150"/>
                  <a:pt x="11550" y="95746"/>
                </a:cubicBezTo>
                <a:cubicBezTo>
                  <a:pt x="19757" y="108665"/>
                  <a:pt x="35290" y="117722"/>
                  <a:pt x="47053" y="126841"/>
                </a:cubicBezTo>
                <a:cubicBezTo>
                  <a:pt x="53284" y="131704"/>
                  <a:pt x="74318" y="145291"/>
                  <a:pt x="73132" y="155717"/>
                </a:cubicBezTo>
                <a:cubicBezTo>
                  <a:pt x="71977" y="166173"/>
                  <a:pt x="53071" y="166872"/>
                  <a:pt x="45685" y="167723"/>
                </a:cubicBezTo>
                <a:cubicBezTo>
                  <a:pt x="35593" y="168848"/>
                  <a:pt x="16596" y="167480"/>
                  <a:pt x="8845" y="175839"/>
                </a:cubicBezTo>
                <a:cubicBezTo>
                  <a:pt x="0" y="185413"/>
                  <a:pt x="16657" y="199517"/>
                  <a:pt x="22949" y="205474"/>
                </a:cubicBezTo>
                <a:cubicBezTo>
                  <a:pt x="33618" y="215596"/>
                  <a:pt x="46901" y="224624"/>
                  <a:pt x="50396" y="239669"/>
                </a:cubicBezTo>
                <a:lnTo>
                  <a:pt x="54044" y="239669"/>
                </a:lnTo>
                <a:cubicBezTo>
                  <a:pt x="50366" y="224411"/>
                  <a:pt x="36323" y="215475"/>
                  <a:pt x="25229" y="205535"/>
                </a:cubicBezTo>
                <a:cubicBezTo>
                  <a:pt x="18876" y="199791"/>
                  <a:pt x="1186" y="185565"/>
                  <a:pt x="10426" y="175960"/>
                </a:cubicBezTo>
                <a:cubicBezTo>
                  <a:pt x="18572" y="167541"/>
                  <a:pt x="38755" y="169668"/>
                  <a:pt x="49120" y="168817"/>
                </a:cubicBezTo>
                <a:cubicBezTo>
                  <a:pt x="56506" y="168240"/>
                  <a:pt x="76628" y="168179"/>
                  <a:pt x="77904" y="157510"/>
                </a:cubicBezTo>
                <a:cubicBezTo>
                  <a:pt x="79151" y="146902"/>
                  <a:pt x="56810" y="132981"/>
                  <a:pt x="50487" y="128270"/>
                </a:cubicBezTo>
                <a:cubicBezTo>
                  <a:pt x="38177" y="119090"/>
                  <a:pt x="21824" y="110002"/>
                  <a:pt x="13192" y="96780"/>
                </a:cubicBezTo>
                <a:cubicBezTo>
                  <a:pt x="2097" y="79789"/>
                  <a:pt x="23739" y="60244"/>
                  <a:pt x="35654" y="50670"/>
                </a:cubicBezTo>
                <a:cubicBezTo>
                  <a:pt x="45776" y="42493"/>
                  <a:pt x="57448" y="36080"/>
                  <a:pt x="66962" y="27113"/>
                </a:cubicBezTo>
                <a:cubicBezTo>
                  <a:pt x="75959" y="18633"/>
                  <a:pt x="78877" y="11976"/>
                  <a:pt x="75564" y="122"/>
                </a:cubicBezTo>
                <a:cubicBezTo>
                  <a:pt x="73740" y="92"/>
                  <a:pt x="72828" y="61"/>
                  <a:pt x="70944" y="0"/>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2"/>
          <p:cNvGrpSpPr/>
          <p:nvPr/>
        </p:nvGrpSpPr>
        <p:grpSpPr>
          <a:xfrm rot="161955">
            <a:off x="1467860" y="3571541"/>
            <a:ext cx="1256295" cy="653650"/>
            <a:chOff x="1035325" y="3486950"/>
            <a:chExt cx="2012350" cy="1047025"/>
          </a:xfrm>
        </p:grpSpPr>
        <p:sp>
          <p:nvSpPr>
            <p:cNvPr id="477" name="Google Shape;477;p22"/>
            <p:cNvSpPr/>
            <p:nvPr/>
          </p:nvSpPr>
          <p:spPr>
            <a:xfrm>
              <a:off x="1373000" y="3832200"/>
              <a:ext cx="1165975" cy="435975"/>
            </a:xfrm>
            <a:custGeom>
              <a:rect b="b" l="l" r="r" t="t"/>
              <a:pathLst>
                <a:path extrusionOk="0" h="17439" w="46639">
                  <a:moveTo>
                    <a:pt x="30099" y="1"/>
                  </a:moveTo>
                  <a:cubicBezTo>
                    <a:pt x="26710" y="1"/>
                    <a:pt x="22738" y="250"/>
                    <a:pt x="18894" y="1080"/>
                  </a:cubicBezTo>
                  <a:cubicBezTo>
                    <a:pt x="0" y="5159"/>
                    <a:pt x="2158" y="15217"/>
                    <a:pt x="2158" y="15217"/>
                  </a:cubicBezTo>
                  <a:lnTo>
                    <a:pt x="20151" y="17438"/>
                  </a:lnTo>
                  <a:lnTo>
                    <a:pt x="46639" y="4147"/>
                  </a:lnTo>
                  <a:cubicBezTo>
                    <a:pt x="46639" y="4147"/>
                    <a:pt x="43044" y="1168"/>
                    <a:pt x="39000" y="569"/>
                  </a:cubicBezTo>
                  <a:cubicBezTo>
                    <a:pt x="39000" y="569"/>
                    <a:pt x="35215" y="1"/>
                    <a:pt x="30099" y="1"/>
                  </a:cubicBez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1242500" y="3830850"/>
              <a:ext cx="1771000" cy="685275"/>
            </a:xfrm>
            <a:custGeom>
              <a:rect b="b" l="l" r="r" t="t"/>
              <a:pathLst>
                <a:path extrusionOk="0" h="27411" w="70840">
                  <a:moveTo>
                    <a:pt x="68533" y="0"/>
                  </a:moveTo>
                  <a:cubicBezTo>
                    <a:pt x="67317" y="0"/>
                    <a:pt x="65235" y="195"/>
                    <a:pt x="62050" y="493"/>
                  </a:cubicBezTo>
                  <a:cubicBezTo>
                    <a:pt x="54015" y="1245"/>
                    <a:pt x="41908" y="2447"/>
                    <a:pt x="32877" y="5007"/>
                  </a:cubicBezTo>
                  <a:cubicBezTo>
                    <a:pt x="22265" y="8017"/>
                    <a:pt x="11584" y="12206"/>
                    <a:pt x="6012" y="14501"/>
                  </a:cubicBezTo>
                  <a:cubicBezTo>
                    <a:pt x="4172" y="15258"/>
                    <a:pt x="2644" y="16541"/>
                    <a:pt x="1585" y="18140"/>
                  </a:cubicBezTo>
                  <a:lnTo>
                    <a:pt x="1589" y="18137"/>
                  </a:lnTo>
                  <a:cubicBezTo>
                    <a:pt x="1589" y="18137"/>
                    <a:pt x="7319" y="15847"/>
                    <a:pt x="10478" y="15653"/>
                  </a:cubicBezTo>
                  <a:lnTo>
                    <a:pt x="10478" y="15653"/>
                  </a:lnTo>
                  <a:cubicBezTo>
                    <a:pt x="10478" y="15653"/>
                    <a:pt x="9606" y="17711"/>
                    <a:pt x="764" y="19660"/>
                  </a:cubicBezTo>
                  <a:cubicBezTo>
                    <a:pt x="353" y="20614"/>
                    <a:pt x="93" y="21641"/>
                    <a:pt x="8" y="22709"/>
                  </a:cubicBezTo>
                  <a:cubicBezTo>
                    <a:pt x="6" y="22739"/>
                    <a:pt x="3" y="22769"/>
                    <a:pt x="0" y="22799"/>
                  </a:cubicBezTo>
                  <a:cubicBezTo>
                    <a:pt x="13192" y="26577"/>
                    <a:pt x="26859" y="27411"/>
                    <a:pt x="36357" y="27411"/>
                  </a:cubicBezTo>
                  <a:cubicBezTo>
                    <a:pt x="43868" y="27411"/>
                    <a:pt x="48772" y="26889"/>
                    <a:pt x="48772" y="26889"/>
                  </a:cubicBezTo>
                  <a:cubicBezTo>
                    <a:pt x="54427" y="15205"/>
                    <a:pt x="63617" y="6284"/>
                    <a:pt x="67683" y="2741"/>
                  </a:cubicBezTo>
                  <a:cubicBezTo>
                    <a:pt x="70021" y="703"/>
                    <a:pt x="70840" y="0"/>
                    <a:pt x="68533"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1187325" y="3976600"/>
              <a:ext cx="321500" cy="141325"/>
            </a:xfrm>
            <a:custGeom>
              <a:rect b="b" l="l" r="r" t="t"/>
              <a:pathLst>
                <a:path extrusionOk="0" h="5653" w="12860">
                  <a:moveTo>
                    <a:pt x="12860" y="0"/>
                  </a:moveTo>
                  <a:lnTo>
                    <a:pt x="12860" y="0"/>
                  </a:lnTo>
                  <a:cubicBezTo>
                    <a:pt x="12859" y="0"/>
                    <a:pt x="5341" y="2646"/>
                    <a:pt x="0" y="5652"/>
                  </a:cubicBezTo>
                  <a:cubicBezTo>
                    <a:pt x="0" y="5652"/>
                    <a:pt x="9282" y="1763"/>
                    <a:pt x="12860"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1242525" y="3912550"/>
              <a:ext cx="205850" cy="79350"/>
            </a:xfrm>
            <a:custGeom>
              <a:rect b="b" l="l" r="r" t="t"/>
              <a:pathLst>
                <a:path extrusionOk="0" h="3174" w="8234">
                  <a:moveTo>
                    <a:pt x="8234" y="1"/>
                  </a:moveTo>
                  <a:cubicBezTo>
                    <a:pt x="8233" y="1"/>
                    <a:pt x="4117" y="979"/>
                    <a:pt x="1" y="3173"/>
                  </a:cubicBezTo>
                  <a:cubicBezTo>
                    <a:pt x="1" y="3173"/>
                    <a:pt x="4655" y="1764"/>
                    <a:pt x="8234"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2455300" y="4325675"/>
              <a:ext cx="220875" cy="174700"/>
            </a:xfrm>
            <a:custGeom>
              <a:rect b="b" l="l" r="r" t="t"/>
              <a:pathLst>
                <a:path extrusionOk="0" h="6988" w="8835">
                  <a:moveTo>
                    <a:pt x="7245" y="1"/>
                  </a:moveTo>
                  <a:cubicBezTo>
                    <a:pt x="6067" y="1"/>
                    <a:pt x="3636" y="1024"/>
                    <a:pt x="3636" y="1024"/>
                  </a:cubicBezTo>
                  <a:lnTo>
                    <a:pt x="0" y="4091"/>
                  </a:lnTo>
                  <a:lnTo>
                    <a:pt x="1583" y="6988"/>
                  </a:lnTo>
                  <a:cubicBezTo>
                    <a:pt x="1583" y="6988"/>
                    <a:pt x="3064" y="6635"/>
                    <a:pt x="4713" y="6117"/>
                  </a:cubicBezTo>
                  <a:cubicBezTo>
                    <a:pt x="7069" y="5378"/>
                    <a:pt x="8104" y="4177"/>
                    <a:pt x="8588" y="3273"/>
                  </a:cubicBezTo>
                  <a:cubicBezTo>
                    <a:pt x="8835" y="2812"/>
                    <a:pt x="8717" y="2641"/>
                    <a:pt x="8408" y="2641"/>
                  </a:cubicBezTo>
                  <a:cubicBezTo>
                    <a:pt x="8201" y="2641"/>
                    <a:pt x="7908" y="2718"/>
                    <a:pt x="7582" y="2835"/>
                  </a:cubicBezTo>
                  <a:cubicBezTo>
                    <a:pt x="7518" y="2858"/>
                    <a:pt x="7454" y="2869"/>
                    <a:pt x="7394" y="2869"/>
                  </a:cubicBezTo>
                  <a:cubicBezTo>
                    <a:pt x="6982" y="2869"/>
                    <a:pt x="6690" y="2381"/>
                    <a:pt x="6971" y="2011"/>
                  </a:cubicBezTo>
                  <a:cubicBezTo>
                    <a:pt x="7283" y="1602"/>
                    <a:pt x="7569" y="1168"/>
                    <a:pt x="7768" y="749"/>
                  </a:cubicBezTo>
                  <a:cubicBezTo>
                    <a:pt x="8032" y="194"/>
                    <a:pt x="7757" y="1"/>
                    <a:pt x="7245"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1857125" y="3683700"/>
              <a:ext cx="110500" cy="56725"/>
            </a:xfrm>
            <a:custGeom>
              <a:rect b="b" l="l" r="r" t="t"/>
              <a:pathLst>
                <a:path extrusionOk="0" h="2269" w="4420">
                  <a:moveTo>
                    <a:pt x="1" y="1"/>
                  </a:moveTo>
                  <a:lnTo>
                    <a:pt x="4419" y="1"/>
                  </a:lnTo>
                  <a:lnTo>
                    <a:pt x="4419" y="2269"/>
                  </a:lnTo>
                  <a:lnTo>
                    <a:pt x="1" y="2269"/>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877150" y="3628950"/>
              <a:ext cx="70450" cy="56725"/>
            </a:xfrm>
            <a:custGeom>
              <a:rect b="b" l="l" r="r" t="t"/>
              <a:pathLst>
                <a:path extrusionOk="0" h="2269" w="2818">
                  <a:moveTo>
                    <a:pt x="1" y="0"/>
                  </a:moveTo>
                  <a:lnTo>
                    <a:pt x="1" y="2268"/>
                  </a:lnTo>
                  <a:lnTo>
                    <a:pt x="2818" y="2268"/>
                  </a:lnTo>
                  <a:lnTo>
                    <a:pt x="2818"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1890875" y="3572250"/>
              <a:ext cx="43000" cy="56725"/>
            </a:xfrm>
            <a:custGeom>
              <a:rect b="b" l="l" r="r" t="t"/>
              <a:pathLst>
                <a:path extrusionOk="0" h="2269" w="1720">
                  <a:moveTo>
                    <a:pt x="1" y="0"/>
                  </a:moveTo>
                  <a:lnTo>
                    <a:pt x="1" y="2268"/>
                  </a:lnTo>
                  <a:lnTo>
                    <a:pt x="1720" y="2268"/>
                  </a:lnTo>
                  <a:lnTo>
                    <a:pt x="1720"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1768900" y="3626275"/>
              <a:ext cx="286950" cy="19100"/>
            </a:xfrm>
            <a:custGeom>
              <a:rect b="b" l="l" r="r" t="t"/>
              <a:pathLst>
                <a:path extrusionOk="0" h="764" w="11478">
                  <a:moveTo>
                    <a:pt x="5740" y="0"/>
                  </a:moveTo>
                  <a:cubicBezTo>
                    <a:pt x="2570" y="0"/>
                    <a:pt x="1" y="172"/>
                    <a:pt x="1" y="382"/>
                  </a:cubicBezTo>
                  <a:cubicBezTo>
                    <a:pt x="1" y="593"/>
                    <a:pt x="2570" y="763"/>
                    <a:pt x="5740" y="763"/>
                  </a:cubicBezTo>
                  <a:cubicBezTo>
                    <a:pt x="8908" y="763"/>
                    <a:pt x="11477" y="593"/>
                    <a:pt x="11477" y="382"/>
                  </a:cubicBezTo>
                  <a:cubicBezTo>
                    <a:pt x="11477" y="172"/>
                    <a:pt x="8908" y="0"/>
                    <a:pt x="574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1779300" y="3545050"/>
              <a:ext cx="152450" cy="37125"/>
            </a:xfrm>
            <a:custGeom>
              <a:rect b="b" l="l" r="r" t="t"/>
              <a:pathLst>
                <a:path extrusionOk="0" h="1485" w="6098">
                  <a:moveTo>
                    <a:pt x="223" y="0"/>
                  </a:moveTo>
                  <a:cubicBezTo>
                    <a:pt x="105" y="0"/>
                    <a:pt x="38" y="14"/>
                    <a:pt x="32" y="43"/>
                  </a:cubicBezTo>
                  <a:cubicBezTo>
                    <a:pt x="1" y="179"/>
                    <a:pt x="1325" y="602"/>
                    <a:pt x="2991" y="990"/>
                  </a:cubicBezTo>
                  <a:cubicBezTo>
                    <a:pt x="4304" y="1294"/>
                    <a:pt x="5438" y="1485"/>
                    <a:pt x="5874" y="1485"/>
                  </a:cubicBezTo>
                  <a:cubicBezTo>
                    <a:pt x="5992" y="1485"/>
                    <a:pt x="6059" y="1471"/>
                    <a:pt x="6065" y="1442"/>
                  </a:cubicBezTo>
                  <a:cubicBezTo>
                    <a:pt x="6097" y="1306"/>
                    <a:pt x="4772" y="883"/>
                    <a:pt x="3106" y="495"/>
                  </a:cubicBezTo>
                  <a:cubicBezTo>
                    <a:pt x="1793" y="191"/>
                    <a:pt x="659" y="0"/>
                    <a:pt x="223"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1893450" y="3545375"/>
              <a:ext cx="152475" cy="37150"/>
            </a:xfrm>
            <a:custGeom>
              <a:rect b="b" l="l" r="r" t="t"/>
              <a:pathLst>
                <a:path extrusionOk="0" h="1486" w="6099">
                  <a:moveTo>
                    <a:pt x="5876" y="0"/>
                  </a:moveTo>
                  <a:cubicBezTo>
                    <a:pt x="5439" y="0"/>
                    <a:pt x="4306" y="191"/>
                    <a:pt x="2992" y="496"/>
                  </a:cubicBezTo>
                  <a:cubicBezTo>
                    <a:pt x="1326" y="883"/>
                    <a:pt x="1" y="1306"/>
                    <a:pt x="33" y="1443"/>
                  </a:cubicBezTo>
                  <a:cubicBezTo>
                    <a:pt x="40" y="1472"/>
                    <a:pt x="106" y="1485"/>
                    <a:pt x="222" y="1485"/>
                  </a:cubicBezTo>
                  <a:cubicBezTo>
                    <a:pt x="657" y="1485"/>
                    <a:pt x="1792" y="1295"/>
                    <a:pt x="3107" y="990"/>
                  </a:cubicBezTo>
                  <a:cubicBezTo>
                    <a:pt x="4773" y="604"/>
                    <a:pt x="6099" y="180"/>
                    <a:pt x="6066" y="43"/>
                  </a:cubicBezTo>
                  <a:cubicBezTo>
                    <a:pt x="6060" y="14"/>
                    <a:pt x="5993" y="0"/>
                    <a:pt x="5876"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1771050" y="3676125"/>
              <a:ext cx="286925" cy="19075"/>
            </a:xfrm>
            <a:custGeom>
              <a:rect b="b" l="l" r="r" t="t"/>
              <a:pathLst>
                <a:path extrusionOk="0" h="763" w="11477">
                  <a:moveTo>
                    <a:pt x="5739" y="0"/>
                  </a:moveTo>
                  <a:cubicBezTo>
                    <a:pt x="2569" y="0"/>
                    <a:pt x="0" y="171"/>
                    <a:pt x="0" y="381"/>
                  </a:cubicBezTo>
                  <a:cubicBezTo>
                    <a:pt x="0" y="592"/>
                    <a:pt x="2569" y="762"/>
                    <a:pt x="5739" y="762"/>
                  </a:cubicBezTo>
                  <a:cubicBezTo>
                    <a:pt x="8907" y="762"/>
                    <a:pt x="11477" y="592"/>
                    <a:pt x="11477" y="381"/>
                  </a:cubicBezTo>
                  <a:cubicBezTo>
                    <a:pt x="11477" y="171"/>
                    <a:pt x="8907" y="0"/>
                    <a:pt x="5739"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1805200" y="3486950"/>
              <a:ext cx="65075" cy="81625"/>
            </a:xfrm>
            <a:custGeom>
              <a:rect b="b" l="l" r="r" t="t"/>
              <a:pathLst>
                <a:path extrusionOk="0" h="3265" w="2603">
                  <a:moveTo>
                    <a:pt x="1301" y="1"/>
                  </a:moveTo>
                  <a:cubicBezTo>
                    <a:pt x="583" y="1"/>
                    <a:pt x="1" y="583"/>
                    <a:pt x="1" y="1302"/>
                  </a:cubicBezTo>
                  <a:lnTo>
                    <a:pt x="1" y="2602"/>
                  </a:lnTo>
                  <a:lnTo>
                    <a:pt x="2602" y="3265"/>
                  </a:lnTo>
                  <a:lnTo>
                    <a:pt x="2602" y="1302"/>
                  </a:lnTo>
                  <a:cubicBezTo>
                    <a:pt x="2602" y="583"/>
                    <a:pt x="2020" y="1"/>
                    <a:pt x="130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1957400" y="3486950"/>
              <a:ext cx="65050" cy="81625"/>
            </a:xfrm>
            <a:custGeom>
              <a:rect b="b" l="l" r="r" t="t"/>
              <a:pathLst>
                <a:path extrusionOk="0" h="3265" w="2602">
                  <a:moveTo>
                    <a:pt x="1301" y="1"/>
                  </a:moveTo>
                  <a:cubicBezTo>
                    <a:pt x="583" y="1"/>
                    <a:pt x="0" y="583"/>
                    <a:pt x="0" y="1302"/>
                  </a:cubicBezTo>
                  <a:lnTo>
                    <a:pt x="0" y="3265"/>
                  </a:lnTo>
                  <a:lnTo>
                    <a:pt x="2602" y="2602"/>
                  </a:lnTo>
                  <a:lnTo>
                    <a:pt x="2602" y="1302"/>
                  </a:lnTo>
                  <a:cubicBezTo>
                    <a:pt x="2602" y="583"/>
                    <a:pt x="2019" y="1"/>
                    <a:pt x="130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2225700" y="3745450"/>
              <a:ext cx="821975" cy="140175"/>
            </a:xfrm>
            <a:custGeom>
              <a:rect b="b" l="l" r="r" t="t"/>
              <a:pathLst>
                <a:path extrusionOk="0" h="5607" w="32879">
                  <a:moveTo>
                    <a:pt x="29380" y="1"/>
                  </a:moveTo>
                  <a:cubicBezTo>
                    <a:pt x="28535" y="1"/>
                    <a:pt x="27763" y="56"/>
                    <a:pt x="27375" y="74"/>
                  </a:cubicBezTo>
                  <a:cubicBezTo>
                    <a:pt x="22713" y="425"/>
                    <a:pt x="18132" y="1317"/>
                    <a:pt x="13566" y="2262"/>
                  </a:cubicBezTo>
                  <a:cubicBezTo>
                    <a:pt x="9011" y="3237"/>
                    <a:pt x="4481" y="4331"/>
                    <a:pt x="1" y="5606"/>
                  </a:cubicBezTo>
                  <a:cubicBezTo>
                    <a:pt x="6065" y="4287"/>
                    <a:pt x="12120" y="2945"/>
                    <a:pt x="18222" y="1819"/>
                  </a:cubicBezTo>
                  <a:cubicBezTo>
                    <a:pt x="19559" y="1603"/>
                    <a:pt x="25975" y="315"/>
                    <a:pt x="29802" y="315"/>
                  </a:cubicBezTo>
                  <a:cubicBezTo>
                    <a:pt x="31452" y="315"/>
                    <a:pt x="32620" y="555"/>
                    <a:pt x="32694" y="1222"/>
                  </a:cubicBezTo>
                  <a:cubicBezTo>
                    <a:pt x="32705" y="2115"/>
                    <a:pt x="31234" y="3252"/>
                    <a:pt x="30577" y="3801"/>
                  </a:cubicBezTo>
                  <a:cubicBezTo>
                    <a:pt x="31321" y="3252"/>
                    <a:pt x="32855" y="2218"/>
                    <a:pt x="32878" y="1215"/>
                  </a:cubicBezTo>
                  <a:cubicBezTo>
                    <a:pt x="32829" y="198"/>
                    <a:pt x="30974" y="1"/>
                    <a:pt x="29380"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2942025" y="3748775"/>
              <a:ext cx="45350" cy="93350"/>
            </a:xfrm>
            <a:custGeom>
              <a:rect b="b" l="l" r="r" t="t"/>
              <a:pathLst>
                <a:path extrusionOk="0" h="3734" w="1814">
                  <a:moveTo>
                    <a:pt x="1552" y="1"/>
                  </a:moveTo>
                  <a:lnTo>
                    <a:pt x="0" y="3621"/>
                  </a:lnTo>
                  <a:lnTo>
                    <a:pt x="262" y="3733"/>
                  </a:lnTo>
                  <a:lnTo>
                    <a:pt x="1814" y="113"/>
                  </a:lnTo>
                  <a:lnTo>
                    <a:pt x="1552"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2845400" y="3754525"/>
              <a:ext cx="28000" cy="87075"/>
            </a:xfrm>
            <a:custGeom>
              <a:rect b="b" l="l" r="r" t="t"/>
              <a:pathLst>
                <a:path extrusionOk="0" h="3483" w="1120">
                  <a:moveTo>
                    <a:pt x="842" y="0"/>
                  </a:moveTo>
                  <a:lnTo>
                    <a:pt x="1" y="3414"/>
                  </a:lnTo>
                  <a:lnTo>
                    <a:pt x="278" y="3483"/>
                  </a:lnTo>
                  <a:lnTo>
                    <a:pt x="1119" y="69"/>
                  </a:lnTo>
                  <a:lnTo>
                    <a:pt x="842" y="0"/>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2737575" y="3770625"/>
              <a:ext cx="23825" cy="81550"/>
            </a:xfrm>
            <a:custGeom>
              <a:rect b="b" l="l" r="r" t="t"/>
              <a:pathLst>
                <a:path extrusionOk="0" h="3262" w="953">
                  <a:moveTo>
                    <a:pt x="674" y="1"/>
                  </a:moveTo>
                  <a:lnTo>
                    <a:pt x="1" y="3202"/>
                  </a:lnTo>
                  <a:lnTo>
                    <a:pt x="280" y="3261"/>
                  </a:lnTo>
                  <a:lnTo>
                    <a:pt x="953" y="60"/>
                  </a:lnTo>
                  <a:lnTo>
                    <a:pt x="674"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2513850" y="3814550"/>
              <a:ext cx="18650" cy="69575"/>
            </a:xfrm>
            <a:custGeom>
              <a:rect b="b" l="l" r="r" t="t"/>
              <a:pathLst>
                <a:path extrusionOk="0" h="2783" w="746">
                  <a:moveTo>
                    <a:pt x="464" y="1"/>
                  </a:moveTo>
                  <a:lnTo>
                    <a:pt x="0" y="2735"/>
                  </a:lnTo>
                  <a:lnTo>
                    <a:pt x="282" y="2783"/>
                  </a:lnTo>
                  <a:lnTo>
                    <a:pt x="745" y="48"/>
                  </a:lnTo>
                  <a:lnTo>
                    <a:pt x="464"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2640125" y="3789325"/>
              <a:ext cx="18875" cy="71925"/>
            </a:xfrm>
            <a:custGeom>
              <a:rect b="b" l="l" r="r" t="t"/>
              <a:pathLst>
                <a:path extrusionOk="0" h="2877" w="755">
                  <a:moveTo>
                    <a:pt x="472" y="1"/>
                  </a:moveTo>
                  <a:lnTo>
                    <a:pt x="1" y="2828"/>
                  </a:lnTo>
                  <a:lnTo>
                    <a:pt x="282" y="2876"/>
                  </a:lnTo>
                  <a:lnTo>
                    <a:pt x="755" y="47"/>
                  </a:lnTo>
                  <a:lnTo>
                    <a:pt x="472"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1864175" y="3698600"/>
              <a:ext cx="308175" cy="88175"/>
            </a:xfrm>
            <a:custGeom>
              <a:rect b="b" l="l" r="r" t="t"/>
              <a:pathLst>
                <a:path extrusionOk="0" h="3527" w="12327">
                  <a:moveTo>
                    <a:pt x="12327" y="2856"/>
                  </a:moveTo>
                  <a:cubicBezTo>
                    <a:pt x="12327" y="2856"/>
                    <a:pt x="11305" y="265"/>
                    <a:pt x="10908" y="133"/>
                  </a:cubicBezTo>
                  <a:cubicBezTo>
                    <a:pt x="10512" y="0"/>
                    <a:pt x="2440" y="67"/>
                    <a:pt x="2112" y="133"/>
                  </a:cubicBezTo>
                  <a:cubicBezTo>
                    <a:pt x="1785" y="199"/>
                    <a:pt x="0" y="3527"/>
                    <a:pt x="0" y="3527"/>
                  </a:cubicBezTo>
                  <a:lnTo>
                    <a:pt x="12327" y="2856"/>
                  </a:ln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1684575" y="3688275"/>
              <a:ext cx="513750" cy="117100"/>
            </a:xfrm>
            <a:custGeom>
              <a:rect b="b" l="l" r="r" t="t"/>
              <a:pathLst>
                <a:path extrusionOk="0" h="4684" w="20550">
                  <a:moveTo>
                    <a:pt x="12814" y="1"/>
                  </a:moveTo>
                  <a:cubicBezTo>
                    <a:pt x="9552" y="1"/>
                    <a:pt x="5872" y="78"/>
                    <a:pt x="4558" y="198"/>
                  </a:cubicBezTo>
                  <a:cubicBezTo>
                    <a:pt x="2104" y="420"/>
                    <a:pt x="0" y="4684"/>
                    <a:pt x="0" y="4684"/>
                  </a:cubicBezTo>
                  <a:cubicBezTo>
                    <a:pt x="5821" y="3371"/>
                    <a:pt x="10881" y="3037"/>
                    <a:pt x="14523" y="3037"/>
                  </a:cubicBezTo>
                  <a:cubicBezTo>
                    <a:pt x="18297" y="3037"/>
                    <a:pt x="20549" y="3396"/>
                    <a:pt x="20549" y="3396"/>
                  </a:cubicBezTo>
                  <a:cubicBezTo>
                    <a:pt x="20549" y="3396"/>
                    <a:pt x="19359" y="495"/>
                    <a:pt x="18540" y="198"/>
                  </a:cubicBezTo>
                  <a:cubicBezTo>
                    <a:pt x="18161" y="59"/>
                    <a:pt x="15645" y="1"/>
                    <a:pt x="12814"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1554625" y="3785650"/>
              <a:ext cx="724750" cy="281900"/>
            </a:xfrm>
            <a:custGeom>
              <a:rect b="b" l="l" r="r" t="t"/>
              <a:pathLst>
                <a:path extrusionOk="0" h="11276" w="28990">
                  <a:moveTo>
                    <a:pt x="16308" y="1"/>
                  </a:moveTo>
                  <a:cubicBezTo>
                    <a:pt x="13121" y="1"/>
                    <a:pt x="9957" y="469"/>
                    <a:pt x="7065" y="1809"/>
                  </a:cubicBezTo>
                  <a:lnTo>
                    <a:pt x="2663" y="3847"/>
                  </a:lnTo>
                  <a:cubicBezTo>
                    <a:pt x="995" y="4620"/>
                    <a:pt x="1" y="6770"/>
                    <a:pt x="1" y="8608"/>
                  </a:cubicBezTo>
                  <a:lnTo>
                    <a:pt x="1" y="11275"/>
                  </a:lnTo>
                  <a:lnTo>
                    <a:pt x="28989" y="4156"/>
                  </a:lnTo>
                  <a:lnTo>
                    <a:pt x="28989" y="4155"/>
                  </a:lnTo>
                  <a:lnTo>
                    <a:pt x="28989" y="2969"/>
                  </a:lnTo>
                  <a:cubicBezTo>
                    <a:pt x="28989" y="1783"/>
                    <a:pt x="28076" y="799"/>
                    <a:pt x="26894" y="708"/>
                  </a:cubicBezTo>
                  <a:lnTo>
                    <a:pt x="19167" y="116"/>
                  </a:lnTo>
                  <a:cubicBezTo>
                    <a:pt x="18217" y="43"/>
                    <a:pt x="17261" y="1"/>
                    <a:pt x="16308" y="1"/>
                  </a:cubicBez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1498900" y="3966450"/>
              <a:ext cx="197875" cy="184175"/>
            </a:xfrm>
            <a:custGeom>
              <a:rect b="b" l="l" r="r" t="t"/>
              <a:pathLst>
                <a:path extrusionOk="0" h="7367" w="7915">
                  <a:moveTo>
                    <a:pt x="7914" y="1"/>
                  </a:moveTo>
                  <a:cubicBezTo>
                    <a:pt x="881" y="3364"/>
                    <a:pt x="0" y="7367"/>
                    <a:pt x="0" y="7367"/>
                  </a:cubicBezTo>
                  <a:lnTo>
                    <a:pt x="5796" y="5810"/>
                  </a:lnTo>
                  <a:lnTo>
                    <a:pt x="7914" y="1"/>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1735175" y="3911275"/>
              <a:ext cx="112975" cy="175900"/>
            </a:xfrm>
            <a:custGeom>
              <a:rect b="b" l="l" r="r" t="t"/>
              <a:pathLst>
                <a:path extrusionOk="0" h="7036" w="4519">
                  <a:moveTo>
                    <a:pt x="4518" y="0"/>
                  </a:moveTo>
                  <a:lnTo>
                    <a:pt x="4518" y="0"/>
                  </a:lnTo>
                  <a:cubicBezTo>
                    <a:pt x="3746" y="212"/>
                    <a:pt x="3015" y="434"/>
                    <a:pt x="2324" y="664"/>
                  </a:cubicBezTo>
                  <a:lnTo>
                    <a:pt x="0" y="7036"/>
                  </a:lnTo>
                  <a:lnTo>
                    <a:pt x="2165" y="6455"/>
                  </a:lnTo>
                  <a:lnTo>
                    <a:pt x="4518"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1831325" y="3870800"/>
              <a:ext cx="638100" cy="190550"/>
            </a:xfrm>
            <a:custGeom>
              <a:rect b="b" l="l" r="r" t="t"/>
              <a:pathLst>
                <a:path extrusionOk="0" h="7622" w="25524">
                  <a:moveTo>
                    <a:pt x="14091" y="0"/>
                  </a:moveTo>
                  <a:cubicBezTo>
                    <a:pt x="10470" y="0"/>
                    <a:pt x="6480" y="256"/>
                    <a:pt x="2900" y="1064"/>
                  </a:cubicBezTo>
                  <a:cubicBezTo>
                    <a:pt x="2713" y="1106"/>
                    <a:pt x="2528" y="1149"/>
                    <a:pt x="2345" y="1192"/>
                  </a:cubicBezTo>
                  <a:lnTo>
                    <a:pt x="1" y="7621"/>
                  </a:lnTo>
                  <a:lnTo>
                    <a:pt x="25524" y="768"/>
                  </a:lnTo>
                  <a:cubicBezTo>
                    <a:pt x="25524" y="768"/>
                    <a:pt x="20361" y="0"/>
                    <a:pt x="1409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1643775" y="3927875"/>
              <a:ext cx="149500" cy="183850"/>
            </a:xfrm>
            <a:custGeom>
              <a:rect b="b" l="l" r="r" t="t"/>
              <a:pathLst>
                <a:path extrusionOk="0" h="7354" w="5980">
                  <a:moveTo>
                    <a:pt x="2119" y="1544"/>
                  </a:moveTo>
                  <a:lnTo>
                    <a:pt x="1" y="7353"/>
                  </a:lnTo>
                  <a:lnTo>
                    <a:pt x="3657" y="6372"/>
                  </a:lnTo>
                  <a:lnTo>
                    <a:pt x="5980" y="0"/>
                  </a:lnTo>
                  <a:cubicBezTo>
                    <a:pt x="4522" y="486"/>
                    <a:pt x="3243" y="1006"/>
                    <a:pt x="2119" y="1544"/>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1643775" y="3927875"/>
              <a:ext cx="149500" cy="183850"/>
            </a:xfrm>
            <a:custGeom>
              <a:rect b="b" l="l" r="r" t="t"/>
              <a:pathLst>
                <a:path extrusionOk="0" h="7354" w="5980">
                  <a:moveTo>
                    <a:pt x="5980" y="0"/>
                  </a:moveTo>
                  <a:lnTo>
                    <a:pt x="5980" y="0"/>
                  </a:lnTo>
                  <a:cubicBezTo>
                    <a:pt x="4522" y="486"/>
                    <a:pt x="3243" y="1006"/>
                    <a:pt x="2119" y="1544"/>
                  </a:cubicBezTo>
                  <a:lnTo>
                    <a:pt x="1" y="7353"/>
                  </a:lnTo>
                  <a:lnTo>
                    <a:pt x="3657" y="6372"/>
                  </a:lnTo>
                  <a:lnTo>
                    <a:pt x="5980" y="0"/>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1789275" y="3900575"/>
              <a:ext cx="100700" cy="172075"/>
            </a:xfrm>
            <a:custGeom>
              <a:rect b="b" l="l" r="r" t="t"/>
              <a:pathLst>
                <a:path extrusionOk="0" h="6883" w="4028">
                  <a:moveTo>
                    <a:pt x="4027" y="1"/>
                  </a:moveTo>
                  <a:cubicBezTo>
                    <a:pt x="3448" y="139"/>
                    <a:pt x="2892" y="281"/>
                    <a:pt x="2354" y="428"/>
                  </a:cubicBezTo>
                  <a:lnTo>
                    <a:pt x="1" y="6883"/>
                  </a:lnTo>
                  <a:lnTo>
                    <a:pt x="1683" y="6430"/>
                  </a:lnTo>
                  <a:lnTo>
                    <a:pt x="4027" y="1"/>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1789275" y="3900575"/>
              <a:ext cx="100700" cy="172075"/>
            </a:xfrm>
            <a:custGeom>
              <a:rect b="b" l="l" r="r" t="t"/>
              <a:pathLst>
                <a:path extrusionOk="0" h="6883" w="4028">
                  <a:moveTo>
                    <a:pt x="4027" y="1"/>
                  </a:moveTo>
                  <a:lnTo>
                    <a:pt x="4027" y="1"/>
                  </a:lnTo>
                  <a:cubicBezTo>
                    <a:pt x="3448" y="139"/>
                    <a:pt x="2892" y="281"/>
                    <a:pt x="2354" y="428"/>
                  </a:cubicBezTo>
                  <a:lnTo>
                    <a:pt x="1" y="6883"/>
                  </a:lnTo>
                  <a:lnTo>
                    <a:pt x="1" y="6883"/>
                  </a:lnTo>
                  <a:lnTo>
                    <a:pt x="1683" y="6430"/>
                  </a:lnTo>
                  <a:lnTo>
                    <a:pt x="4027"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1425100" y="4161050"/>
              <a:ext cx="722800" cy="177125"/>
            </a:xfrm>
            <a:custGeom>
              <a:rect b="b" l="l" r="r" t="t"/>
              <a:pathLst>
                <a:path extrusionOk="0" h="7085" w="28912">
                  <a:moveTo>
                    <a:pt x="28912" y="0"/>
                  </a:moveTo>
                  <a:cubicBezTo>
                    <a:pt x="17981" y="3106"/>
                    <a:pt x="1" y="7085"/>
                    <a:pt x="1" y="7085"/>
                  </a:cubicBezTo>
                  <a:cubicBezTo>
                    <a:pt x="20402" y="4480"/>
                    <a:pt x="28911" y="0"/>
                    <a:pt x="28912"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1594550" y="4134950"/>
              <a:ext cx="253300" cy="100125"/>
            </a:xfrm>
            <a:custGeom>
              <a:rect b="b" l="l" r="r" t="t"/>
              <a:pathLst>
                <a:path extrusionOk="0" h="4005" w="10132">
                  <a:moveTo>
                    <a:pt x="10132" y="0"/>
                  </a:moveTo>
                  <a:lnTo>
                    <a:pt x="10132" y="0"/>
                  </a:lnTo>
                  <a:cubicBezTo>
                    <a:pt x="7514" y="782"/>
                    <a:pt x="5333" y="1466"/>
                    <a:pt x="3848" y="1943"/>
                  </a:cubicBezTo>
                  <a:cubicBezTo>
                    <a:pt x="2450" y="2391"/>
                    <a:pt x="1147" y="3089"/>
                    <a:pt x="0" y="4005"/>
                  </a:cubicBezTo>
                  <a:cubicBezTo>
                    <a:pt x="0" y="4005"/>
                    <a:pt x="4189" y="3199"/>
                    <a:pt x="9350" y="2142"/>
                  </a:cubicBezTo>
                  <a:lnTo>
                    <a:pt x="10132"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1917475" y="4090025"/>
              <a:ext cx="86350" cy="80025"/>
            </a:xfrm>
            <a:custGeom>
              <a:rect b="b" l="l" r="r" t="t"/>
              <a:pathLst>
                <a:path extrusionOk="0" h="3201" w="3454">
                  <a:moveTo>
                    <a:pt x="3453" y="1"/>
                  </a:moveTo>
                  <a:lnTo>
                    <a:pt x="3453" y="1"/>
                  </a:lnTo>
                  <a:cubicBezTo>
                    <a:pt x="2583" y="242"/>
                    <a:pt x="1732" y="483"/>
                    <a:pt x="906" y="719"/>
                  </a:cubicBezTo>
                  <a:lnTo>
                    <a:pt x="1" y="3200"/>
                  </a:lnTo>
                  <a:cubicBezTo>
                    <a:pt x="825" y="3027"/>
                    <a:pt x="1654" y="2851"/>
                    <a:pt x="2479" y="2674"/>
                  </a:cubicBezTo>
                  <a:lnTo>
                    <a:pt x="3453" y="1"/>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2069025" y="3980300"/>
              <a:ext cx="413675" cy="157000"/>
            </a:xfrm>
            <a:custGeom>
              <a:rect b="b" l="l" r="r" t="t"/>
              <a:pathLst>
                <a:path extrusionOk="0" h="6280" w="16547">
                  <a:moveTo>
                    <a:pt x="16547" y="1"/>
                  </a:moveTo>
                  <a:lnTo>
                    <a:pt x="16547" y="1"/>
                  </a:lnTo>
                  <a:cubicBezTo>
                    <a:pt x="11656" y="783"/>
                    <a:pt x="6163" y="2060"/>
                    <a:pt x="1049" y="3403"/>
                  </a:cubicBezTo>
                  <a:lnTo>
                    <a:pt x="1" y="6279"/>
                  </a:lnTo>
                  <a:cubicBezTo>
                    <a:pt x="4140" y="5353"/>
                    <a:pt x="7666" y="4479"/>
                    <a:pt x="8934" y="3943"/>
                  </a:cubicBezTo>
                  <a:cubicBezTo>
                    <a:pt x="12731" y="2333"/>
                    <a:pt x="16546" y="1"/>
                    <a:pt x="16547"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1828300" y="4107975"/>
              <a:ext cx="111850" cy="80525"/>
            </a:xfrm>
            <a:custGeom>
              <a:rect b="b" l="l" r="r" t="t"/>
              <a:pathLst>
                <a:path extrusionOk="0" h="3221" w="4474">
                  <a:moveTo>
                    <a:pt x="782" y="1079"/>
                  </a:moveTo>
                  <a:lnTo>
                    <a:pt x="0" y="3221"/>
                  </a:lnTo>
                  <a:cubicBezTo>
                    <a:pt x="1152" y="2985"/>
                    <a:pt x="2354" y="2737"/>
                    <a:pt x="3568" y="2482"/>
                  </a:cubicBezTo>
                  <a:lnTo>
                    <a:pt x="4473" y="1"/>
                  </a:lnTo>
                  <a:cubicBezTo>
                    <a:pt x="3173" y="373"/>
                    <a:pt x="1934" y="736"/>
                    <a:pt x="782" y="1079"/>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1828300" y="4107975"/>
              <a:ext cx="111850" cy="80525"/>
            </a:xfrm>
            <a:custGeom>
              <a:rect b="b" l="l" r="r" t="t"/>
              <a:pathLst>
                <a:path extrusionOk="0" h="3221" w="4474">
                  <a:moveTo>
                    <a:pt x="4473" y="1"/>
                  </a:moveTo>
                  <a:cubicBezTo>
                    <a:pt x="3173" y="373"/>
                    <a:pt x="1934" y="736"/>
                    <a:pt x="782" y="1079"/>
                  </a:cubicBezTo>
                  <a:lnTo>
                    <a:pt x="0" y="3221"/>
                  </a:lnTo>
                  <a:cubicBezTo>
                    <a:pt x="1152" y="2985"/>
                    <a:pt x="2354" y="2737"/>
                    <a:pt x="3568" y="2482"/>
                  </a:cubicBezTo>
                  <a:lnTo>
                    <a:pt x="4473"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1979450" y="4065350"/>
              <a:ext cx="115825" cy="91550"/>
            </a:xfrm>
            <a:custGeom>
              <a:rect b="b" l="l" r="r" t="t"/>
              <a:pathLst>
                <a:path extrusionOk="0" h="3662" w="4633">
                  <a:moveTo>
                    <a:pt x="974" y="988"/>
                  </a:moveTo>
                  <a:lnTo>
                    <a:pt x="0" y="3661"/>
                  </a:lnTo>
                  <a:cubicBezTo>
                    <a:pt x="1219" y="3401"/>
                    <a:pt x="2425" y="3137"/>
                    <a:pt x="3584" y="2877"/>
                  </a:cubicBezTo>
                  <a:lnTo>
                    <a:pt x="4632" y="1"/>
                  </a:lnTo>
                  <a:cubicBezTo>
                    <a:pt x="3386" y="328"/>
                    <a:pt x="2163" y="660"/>
                    <a:pt x="974" y="988"/>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1979450" y="4065350"/>
              <a:ext cx="115825" cy="91550"/>
            </a:xfrm>
            <a:custGeom>
              <a:rect b="b" l="l" r="r" t="t"/>
              <a:pathLst>
                <a:path extrusionOk="0" h="3662" w="4633">
                  <a:moveTo>
                    <a:pt x="4632" y="1"/>
                  </a:moveTo>
                  <a:cubicBezTo>
                    <a:pt x="3386" y="328"/>
                    <a:pt x="2163" y="660"/>
                    <a:pt x="974" y="988"/>
                  </a:cubicBezTo>
                  <a:lnTo>
                    <a:pt x="0" y="3661"/>
                  </a:lnTo>
                  <a:cubicBezTo>
                    <a:pt x="1219" y="3401"/>
                    <a:pt x="2425" y="3137"/>
                    <a:pt x="3584" y="2877"/>
                  </a:cubicBezTo>
                  <a:lnTo>
                    <a:pt x="4632"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1504500" y="3748350"/>
              <a:ext cx="817875" cy="184225"/>
            </a:xfrm>
            <a:custGeom>
              <a:rect b="b" l="l" r="r" t="t"/>
              <a:pathLst>
                <a:path extrusionOk="0" h="7369" w="32715">
                  <a:moveTo>
                    <a:pt x="21831" y="0"/>
                  </a:moveTo>
                  <a:cubicBezTo>
                    <a:pt x="13377" y="0"/>
                    <a:pt x="2932" y="2147"/>
                    <a:pt x="1" y="7153"/>
                  </a:cubicBezTo>
                  <a:lnTo>
                    <a:pt x="2686" y="7368"/>
                  </a:lnTo>
                  <a:lnTo>
                    <a:pt x="2686" y="7367"/>
                  </a:lnTo>
                  <a:cubicBezTo>
                    <a:pt x="6991" y="3463"/>
                    <a:pt x="15317" y="1893"/>
                    <a:pt x="22461" y="1893"/>
                  </a:cubicBezTo>
                  <a:cubicBezTo>
                    <a:pt x="25246" y="1893"/>
                    <a:pt x="27851" y="2132"/>
                    <a:pt x="29968" y="2563"/>
                  </a:cubicBezTo>
                  <a:cubicBezTo>
                    <a:pt x="31215" y="2556"/>
                    <a:pt x="32715" y="2058"/>
                    <a:pt x="32715" y="2058"/>
                  </a:cubicBezTo>
                  <a:cubicBezTo>
                    <a:pt x="31033" y="734"/>
                    <a:pt x="26772" y="0"/>
                    <a:pt x="2183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1800175" y="4333825"/>
              <a:ext cx="775725" cy="200150"/>
            </a:xfrm>
            <a:custGeom>
              <a:rect b="b" l="l" r="r" t="t"/>
              <a:pathLst>
                <a:path extrusionOk="0" h="8006" w="31029">
                  <a:moveTo>
                    <a:pt x="20771" y="0"/>
                  </a:moveTo>
                  <a:cubicBezTo>
                    <a:pt x="18437" y="0"/>
                    <a:pt x="17777" y="3940"/>
                    <a:pt x="17395" y="3940"/>
                  </a:cubicBezTo>
                  <a:cubicBezTo>
                    <a:pt x="17388" y="3940"/>
                    <a:pt x="17381" y="3939"/>
                    <a:pt x="17374" y="3936"/>
                  </a:cubicBezTo>
                  <a:cubicBezTo>
                    <a:pt x="16577" y="3640"/>
                    <a:pt x="15972" y="3519"/>
                    <a:pt x="15505" y="3519"/>
                  </a:cubicBezTo>
                  <a:cubicBezTo>
                    <a:pt x="13397" y="3519"/>
                    <a:pt x="14119" y="5991"/>
                    <a:pt x="12813" y="5991"/>
                  </a:cubicBezTo>
                  <a:cubicBezTo>
                    <a:pt x="12555" y="5991"/>
                    <a:pt x="12216" y="5894"/>
                    <a:pt x="11761" y="5662"/>
                  </a:cubicBezTo>
                  <a:cubicBezTo>
                    <a:pt x="10810" y="5276"/>
                    <a:pt x="10163" y="5128"/>
                    <a:pt x="9642" y="5128"/>
                  </a:cubicBezTo>
                  <a:cubicBezTo>
                    <a:pt x="7919" y="5128"/>
                    <a:pt x="7573" y="6750"/>
                    <a:pt x="2167" y="6750"/>
                  </a:cubicBezTo>
                  <a:cubicBezTo>
                    <a:pt x="1521" y="6750"/>
                    <a:pt x="802" y="6727"/>
                    <a:pt x="0" y="6675"/>
                  </a:cubicBezTo>
                  <a:lnTo>
                    <a:pt x="0" y="6675"/>
                  </a:lnTo>
                  <a:cubicBezTo>
                    <a:pt x="1" y="6675"/>
                    <a:pt x="8373" y="8006"/>
                    <a:pt x="16595" y="8006"/>
                  </a:cubicBezTo>
                  <a:cubicBezTo>
                    <a:pt x="20858" y="8006"/>
                    <a:pt x="25081" y="7648"/>
                    <a:pt x="28076" y="6561"/>
                  </a:cubicBezTo>
                  <a:cubicBezTo>
                    <a:pt x="31028" y="2256"/>
                    <a:pt x="25288" y="2915"/>
                    <a:pt x="23212" y="1149"/>
                  </a:cubicBezTo>
                  <a:cubicBezTo>
                    <a:pt x="22240" y="322"/>
                    <a:pt x="21437" y="0"/>
                    <a:pt x="2077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2224225" y="4283725"/>
              <a:ext cx="137875" cy="51025"/>
            </a:xfrm>
            <a:custGeom>
              <a:rect b="b" l="l" r="r" t="t"/>
              <a:pathLst>
                <a:path extrusionOk="0" h="2041" w="5515">
                  <a:moveTo>
                    <a:pt x="1530" y="1"/>
                  </a:moveTo>
                  <a:cubicBezTo>
                    <a:pt x="1377" y="1"/>
                    <a:pt x="1247" y="31"/>
                    <a:pt x="1147" y="101"/>
                  </a:cubicBezTo>
                  <a:cubicBezTo>
                    <a:pt x="0" y="895"/>
                    <a:pt x="3432" y="1020"/>
                    <a:pt x="5514" y="2041"/>
                  </a:cubicBezTo>
                  <a:cubicBezTo>
                    <a:pt x="5514" y="2041"/>
                    <a:pt x="2774" y="1"/>
                    <a:pt x="1530"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2317950" y="4287750"/>
              <a:ext cx="45575" cy="41325"/>
            </a:xfrm>
            <a:custGeom>
              <a:rect b="b" l="l" r="r" t="t"/>
              <a:pathLst>
                <a:path extrusionOk="0" h="1653" w="1823">
                  <a:moveTo>
                    <a:pt x="617" y="1"/>
                  </a:moveTo>
                  <a:cubicBezTo>
                    <a:pt x="611" y="1"/>
                    <a:pt x="605" y="1"/>
                    <a:pt x="599" y="2"/>
                  </a:cubicBezTo>
                  <a:cubicBezTo>
                    <a:pt x="1" y="56"/>
                    <a:pt x="1259" y="830"/>
                    <a:pt x="1822" y="1653"/>
                  </a:cubicBezTo>
                  <a:cubicBezTo>
                    <a:pt x="1822" y="1653"/>
                    <a:pt x="1093" y="1"/>
                    <a:pt x="617"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2615000" y="4250675"/>
              <a:ext cx="90350" cy="60500"/>
            </a:xfrm>
            <a:custGeom>
              <a:rect b="b" l="l" r="r" t="t"/>
              <a:pathLst>
                <a:path extrusionOk="0" h="2420" w="3614">
                  <a:moveTo>
                    <a:pt x="2512" y="1"/>
                  </a:moveTo>
                  <a:cubicBezTo>
                    <a:pt x="1675" y="1"/>
                    <a:pt x="1" y="2420"/>
                    <a:pt x="1" y="2420"/>
                  </a:cubicBezTo>
                  <a:cubicBezTo>
                    <a:pt x="1225" y="1206"/>
                    <a:pt x="3613" y="302"/>
                    <a:pt x="2616" y="15"/>
                  </a:cubicBezTo>
                  <a:cubicBezTo>
                    <a:pt x="2583" y="5"/>
                    <a:pt x="2549" y="1"/>
                    <a:pt x="251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2612650" y="4270925"/>
              <a:ext cx="20700" cy="36600"/>
            </a:xfrm>
            <a:custGeom>
              <a:rect b="b" l="l" r="r" t="t"/>
              <a:pathLst>
                <a:path extrusionOk="0" h="1464" w="828">
                  <a:moveTo>
                    <a:pt x="533" y="1"/>
                  </a:moveTo>
                  <a:cubicBezTo>
                    <a:pt x="516" y="1"/>
                    <a:pt x="495" y="4"/>
                    <a:pt x="471" y="10"/>
                  </a:cubicBezTo>
                  <a:cubicBezTo>
                    <a:pt x="124" y="92"/>
                    <a:pt x="0" y="1464"/>
                    <a:pt x="0" y="1464"/>
                  </a:cubicBezTo>
                  <a:cubicBezTo>
                    <a:pt x="191" y="791"/>
                    <a:pt x="827" y="1"/>
                    <a:pt x="53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2227025" y="4334725"/>
              <a:ext cx="14175" cy="14150"/>
            </a:xfrm>
            <a:custGeom>
              <a:rect b="b" l="l" r="r" t="t"/>
              <a:pathLst>
                <a:path extrusionOk="0" h="566" w="567">
                  <a:moveTo>
                    <a:pt x="283" y="1"/>
                  </a:moveTo>
                  <a:cubicBezTo>
                    <a:pt x="127" y="1"/>
                    <a:pt x="1" y="126"/>
                    <a:pt x="1" y="282"/>
                  </a:cubicBezTo>
                  <a:cubicBezTo>
                    <a:pt x="1" y="439"/>
                    <a:pt x="127" y="565"/>
                    <a:pt x="283" y="565"/>
                  </a:cubicBezTo>
                  <a:cubicBezTo>
                    <a:pt x="440" y="565"/>
                    <a:pt x="566" y="439"/>
                    <a:pt x="566" y="282"/>
                  </a:cubicBezTo>
                  <a:cubicBezTo>
                    <a:pt x="566" y="126"/>
                    <a:pt x="440" y="1"/>
                    <a:pt x="28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2216425" y="4355925"/>
              <a:ext cx="7100" cy="7050"/>
            </a:xfrm>
            <a:custGeom>
              <a:rect b="b" l="l" r="r" t="t"/>
              <a:pathLst>
                <a:path extrusionOk="0" h="282" w="284">
                  <a:moveTo>
                    <a:pt x="142" y="0"/>
                  </a:moveTo>
                  <a:cubicBezTo>
                    <a:pt x="64" y="0"/>
                    <a:pt x="1" y="63"/>
                    <a:pt x="1" y="141"/>
                  </a:cubicBezTo>
                  <a:cubicBezTo>
                    <a:pt x="1" y="218"/>
                    <a:pt x="64" y="282"/>
                    <a:pt x="142" y="282"/>
                  </a:cubicBezTo>
                  <a:cubicBezTo>
                    <a:pt x="220" y="282"/>
                    <a:pt x="284" y="218"/>
                    <a:pt x="284" y="141"/>
                  </a:cubicBezTo>
                  <a:cubicBezTo>
                    <a:pt x="284" y="63"/>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2154400" y="4376325"/>
              <a:ext cx="7075" cy="7100"/>
            </a:xfrm>
            <a:custGeom>
              <a:rect b="b" l="l" r="r" t="t"/>
              <a:pathLst>
                <a:path extrusionOk="0" h="284" w="283">
                  <a:moveTo>
                    <a:pt x="141" y="1"/>
                  </a:moveTo>
                  <a:cubicBezTo>
                    <a:pt x="64" y="1"/>
                    <a:pt x="1" y="64"/>
                    <a:pt x="1" y="141"/>
                  </a:cubicBezTo>
                  <a:cubicBezTo>
                    <a:pt x="1" y="220"/>
                    <a:pt x="64" y="283"/>
                    <a:pt x="141" y="283"/>
                  </a:cubicBezTo>
                  <a:cubicBezTo>
                    <a:pt x="219" y="283"/>
                    <a:pt x="282" y="220"/>
                    <a:pt x="282" y="141"/>
                  </a:cubicBezTo>
                  <a:cubicBezTo>
                    <a:pt x="282" y="64"/>
                    <a:pt x="219" y="1"/>
                    <a:pt x="141"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2493450" y="4337350"/>
              <a:ext cx="7100" cy="7075"/>
            </a:xfrm>
            <a:custGeom>
              <a:rect b="b" l="l" r="r" t="t"/>
              <a:pathLst>
                <a:path extrusionOk="0" h="283" w="284">
                  <a:moveTo>
                    <a:pt x="143" y="0"/>
                  </a:moveTo>
                  <a:cubicBezTo>
                    <a:pt x="64" y="0"/>
                    <a:pt x="1" y="64"/>
                    <a:pt x="1" y="141"/>
                  </a:cubicBezTo>
                  <a:cubicBezTo>
                    <a:pt x="1" y="219"/>
                    <a:pt x="64" y="282"/>
                    <a:pt x="143" y="282"/>
                  </a:cubicBezTo>
                  <a:cubicBezTo>
                    <a:pt x="221" y="282"/>
                    <a:pt x="284" y="219"/>
                    <a:pt x="284" y="141"/>
                  </a:cubicBezTo>
                  <a:cubicBezTo>
                    <a:pt x="284" y="64"/>
                    <a:pt x="221" y="0"/>
                    <a:pt x="14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2203525" y="4337350"/>
              <a:ext cx="7100" cy="7075"/>
            </a:xfrm>
            <a:custGeom>
              <a:rect b="b" l="l" r="r" t="t"/>
              <a:pathLst>
                <a:path extrusionOk="0" h="283" w="284">
                  <a:moveTo>
                    <a:pt x="142" y="0"/>
                  </a:moveTo>
                  <a:cubicBezTo>
                    <a:pt x="64" y="0"/>
                    <a:pt x="0" y="64"/>
                    <a:pt x="0" y="141"/>
                  </a:cubicBezTo>
                  <a:cubicBezTo>
                    <a:pt x="0" y="219"/>
                    <a:pt x="64" y="282"/>
                    <a:pt x="142" y="282"/>
                  </a:cubicBezTo>
                  <a:cubicBezTo>
                    <a:pt x="220" y="282"/>
                    <a:pt x="283" y="219"/>
                    <a:pt x="283" y="141"/>
                  </a:cubicBezTo>
                  <a:cubicBezTo>
                    <a:pt x="283" y="64"/>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1107950" y="4199725"/>
              <a:ext cx="14125" cy="14175"/>
            </a:xfrm>
            <a:custGeom>
              <a:rect b="b" l="l" r="r" t="t"/>
              <a:pathLst>
                <a:path extrusionOk="0" h="567" w="565">
                  <a:moveTo>
                    <a:pt x="283" y="0"/>
                  </a:moveTo>
                  <a:cubicBezTo>
                    <a:pt x="127" y="0"/>
                    <a:pt x="0" y="127"/>
                    <a:pt x="0" y="283"/>
                  </a:cubicBezTo>
                  <a:cubicBezTo>
                    <a:pt x="0" y="440"/>
                    <a:pt x="127" y="566"/>
                    <a:pt x="283" y="566"/>
                  </a:cubicBezTo>
                  <a:cubicBezTo>
                    <a:pt x="439" y="566"/>
                    <a:pt x="565" y="440"/>
                    <a:pt x="565" y="283"/>
                  </a:cubicBezTo>
                  <a:cubicBezTo>
                    <a:pt x="565" y="127"/>
                    <a:pt x="439" y="0"/>
                    <a:pt x="28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1097350" y="4220950"/>
              <a:ext cx="7100" cy="7050"/>
            </a:xfrm>
            <a:custGeom>
              <a:rect b="b" l="l" r="r" t="t"/>
              <a:pathLst>
                <a:path extrusionOk="0" h="282" w="284">
                  <a:moveTo>
                    <a:pt x="141" y="0"/>
                  </a:moveTo>
                  <a:cubicBezTo>
                    <a:pt x="64" y="0"/>
                    <a:pt x="0" y="63"/>
                    <a:pt x="0" y="141"/>
                  </a:cubicBezTo>
                  <a:cubicBezTo>
                    <a:pt x="0" y="218"/>
                    <a:pt x="64" y="282"/>
                    <a:pt x="141" y="282"/>
                  </a:cubicBezTo>
                  <a:cubicBezTo>
                    <a:pt x="220" y="282"/>
                    <a:pt x="283" y="218"/>
                    <a:pt x="283" y="141"/>
                  </a:cubicBezTo>
                  <a:cubicBezTo>
                    <a:pt x="283"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1035325" y="4241325"/>
              <a:ext cx="7050" cy="7075"/>
            </a:xfrm>
            <a:custGeom>
              <a:rect b="b" l="l" r="r" t="t"/>
              <a:pathLst>
                <a:path extrusionOk="0" h="283" w="282">
                  <a:moveTo>
                    <a:pt x="141" y="0"/>
                  </a:moveTo>
                  <a:cubicBezTo>
                    <a:pt x="64" y="0"/>
                    <a:pt x="0" y="63"/>
                    <a:pt x="0" y="142"/>
                  </a:cubicBezTo>
                  <a:cubicBezTo>
                    <a:pt x="0" y="220"/>
                    <a:pt x="64" y="283"/>
                    <a:pt x="141" y="283"/>
                  </a:cubicBezTo>
                  <a:cubicBezTo>
                    <a:pt x="220" y="283"/>
                    <a:pt x="282" y="220"/>
                    <a:pt x="282" y="142"/>
                  </a:cubicBezTo>
                  <a:cubicBezTo>
                    <a:pt x="282"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1211350" y="4224450"/>
              <a:ext cx="7075" cy="7100"/>
            </a:xfrm>
            <a:custGeom>
              <a:rect b="b" l="l" r="r" t="t"/>
              <a:pathLst>
                <a:path extrusionOk="0" h="284" w="283">
                  <a:moveTo>
                    <a:pt x="141" y="1"/>
                  </a:moveTo>
                  <a:cubicBezTo>
                    <a:pt x="63" y="1"/>
                    <a:pt x="0" y="64"/>
                    <a:pt x="0" y="142"/>
                  </a:cubicBezTo>
                  <a:cubicBezTo>
                    <a:pt x="0" y="220"/>
                    <a:pt x="63" y="284"/>
                    <a:pt x="141" y="284"/>
                  </a:cubicBezTo>
                  <a:cubicBezTo>
                    <a:pt x="220" y="284"/>
                    <a:pt x="283" y="220"/>
                    <a:pt x="283" y="142"/>
                  </a:cubicBezTo>
                  <a:cubicBezTo>
                    <a:pt x="283" y="64"/>
                    <a:pt x="220" y="1"/>
                    <a:pt x="141"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1084425" y="4202375"/>
              <a:ext cx="7100" cy="7050"/>
            </a:xfrm>
            <a:custGeom>
              <a:rect b="b" l="l" r="r" t="t"/>
              <a:pathLst>
                <a:path extrusionOk="0" h="282" w="284">
                  <a:moveTo>
                    <a:pt x="143" y="0"/>
                  </a:moveTo>
                  <a:cubicBezTo>
                    <a:pt x="64" y="0"/>
                    <a:pt x="1" y="62"/>
                    <a:pt x="1" y="141"/>
                  </a:cubicBezTo>
                  <a:cubicBezTo>
                    <a:pt x="1" y="219"/>
                    <a:pt x="64" y="282"/>
                    <a:pt x="143" y="282"/>
                  </a:cubicBezTo>
                  <a:cubicBezTo>
                    <a:pt x="220" y="282"/>
                    <a:pt x="284" y="219"/>
                    <a:pt x="284" y="141"/>
                  </a:cubicBezTo>
                  <a:cubicBezTo>
                    <a:pt x="284" y="62"/>
                    <a:pt x="220" y="0"/>
                    <a:pt x="14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2744925" y="4313000"/>
              <a:ext cx="14150" cy="14175"/>
            </a:xfrm>
            <a:custGeom>
              <a:rect b="b" l="l" r="r" t="t"/>
              <a:pathLst>
                <a:path extrusionOk="0" h="567" w="566">
                  <a:moveTo>
                    <a:pt x="283" y="1"/>
                  </a:moveTo>
                  <a:cubicBezTo>
                    <a:pt x="127" y="1"/>
                    <a:pt x="0" y="127"/>
                    <a:pt x="0" y="283"/>
                  </a:cubicBezTo>
                  <a:cubicBezTo>
                    <a:pt x="0" y="440"/>
                    <a:pt x="127" y="566"/>
                    <a:pt x="283" y="566"/>
                  </a:cubicBezTo>
                  <a:cubicBezTo>
                    <a:pt x="439" y="566"/>
                    <a:pt x="566" y="440"/>
                    <a:pt x="566" y="283"/>
                  </a:cubicBezTo>
                  <a:cubicBezTo>
                    <a:pt x="566" y="127"/>
                    <a:pt x="439" y="1"/>
                    <a:pt x="28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2734325" y="4334175"/>
              <a:ext cx="7100" cy="7100"/>
            </a:xfrm>
            <a:custGeom>
              <a:rect b="b" l="l" r="r" t="t"/>
              <a:pathLst>
                <a:path extrusionOk="0" h="284" w="284">
                  <a:moveTo>
                    <a:pt x="142" y="1"/>
                  </a:moveTo>
                  <a:cubicBezTo>
                    <a:pt x="64" y="1"/>
                    <a:pt x="0" y="64"/>
                    <a:pt x="0" y="143"/>
                  </a:cubicBezTo>
                  <a:cubicBezTo>
                    <a:pt x="0" y="220"/>
                    <a:pt x="64" y="284"/>
                    <a:pt x="142" y="284"/>
                  </a:cubicBezTo>
                  <a:cubicBezTo>
                    <a:pt x="220" y="284"/>
                    <a:pt x="283" y="220"/>
                    <a:pt x="283" y="143"/>
                  </a:cubicBezTo>
                  <a:cubicBezTo>
                    <a:pt x="283" y="64"/>
                    <a:pt x="220" y="1"/>
                    <a:pt x="14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2672300" y="4354600"/>
              <a:ext cx="7100" cy="7100"/>
            </a:xfrm>
            <a:custGeom>
              <a:rect b="b" l="l" r="r" t="t"/>
              <a:pathLst>
                <a:path extrusionOk="0" h="284" w="284">
                  <a:moveTo>
                    <a:pt x="142" y="0"/>
                  </a:moveTo>
                  <a:cubicBezTo>
                    <a:pt x="63" y="0"/>
                    <a:pt x="0" y="64"/>
                    <a:pt x="0" y="142"/>
                  </a:cubicBezTo>
                  <a:cubicBezTo>
                    <a:pt x="0" y="220"/>
                    <a:pt x="63" y="283"/>
                    <a:pt x="142" y="283"/>
                  </a:cubicBezTo>
                  <a:cubicBezTo>
                    <a:pt x="220" y="283"/>
                    <a:pt x="283" y="220"/>
                    <a:pt x="283" y="142"/>
                  </a:cubicBezTo>
                  <a:cubicBezTo>
                    <a:pt x="283" y="64"/>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2721450" y="4217000"/>
              <a:ext cx="7075" cy="7100"/>
            </a:xfrm>
            <a:custGeom>
              <a:rect b="b" l="l" r="r" t="t"/>
              <a:pathLst>
                <a:path extrusionOk="0" h="284" w="283">
                  <a:moveTo>
                    <a:pt x="141" y="0"/>
                  </a:moveTo>
                  <a:cubicBezTo>
                    <a:pt x="63" y="0"/>
                    <a:pt x="0" y="64"/>
                    <a:pt x="0" y="141"/>
                  </a:cubicBezTo>
                  <a:cubicBezTo>
                    <a:pt x="0" y="220"/>
                    <a:pt x="63" y="283"/>
                    <a:pt x="141" y="283"/>
                  </a:cubicBezTo>
                  <a:cubicBezTo>
                    <a:pt x="220" y="283"/>
                    <a:pt x="283" y="220"/>
                    <a:pt x="283" y="141"/>
                  </a:cubicBezTo>
                  <a:cubicBezTo>
                    <a:pt x="283" y="64"/>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2721450" y="4315625"/>
              <a:ext cx="7075" cy="7100"/>
            </a:xfrm>
            <a:custGeom>
              <a:rect b="b" l="l" r="r" t="t"/>
              <a:pathLst>
                <a:path extrusionOk="0" h="284" w="283">
                  <a:moveTo>
                    <a:pt x="141" y="0"/>
                  </a:moveTo>
                  <a:cubicBezTo>
                    <a:pt x="63" y="0"/>
                    <a:pt x="0" y="63"/>
                    <a:pt x="0" y="142"/>
                  </a:cubicBezTo>
                  <a:cubicBezTo>
                    <a:pt x="0" y="220"/>
                    <a:pt x="63" y="283"/>
                    <a:pt x="141" y="283"/>
                  </a:cubicBezTo>
                  <a:cubicBezTo>
                    <a:pt x="220" y="283"/>
                    <a:pt x="283" y="220"/>
                    <a:pt x="283" y="142"/>
                  </a:cubicBezTo>
                  <a:cubicBezTo>
                    <a:pt x="283"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1072125" y="4250675"/>
              <a:ext cx="426350" cy="209500"/>
            </a:xfrm>
            <a:custGeom>
              <a:rect b="b" l="l" r="r" t="t"/>
              <a:pathLst>
                <a:path extrusionOk="0" h="8380" w="17054">
                  <a:moveTo>
                    <a:pt x="2823" y="1"/>
                  </a:moveTo>
                  <a:cubicBezTo>
                    <a:pt x="2823" y="1"/>
                    <a:pt x="4389" y="2808"/>
                    <a:pt x="6367" y="4493"/>
                  </a:cubicBezTo>
                  <a:cubicBezTo>
                    <a:pt x="6367" y="4493"/>
                    <a:pt x="1793" y="2557"/>
                    <a:pt x="436" y="2557"/>
                  </a:cubicBezTo>
                  <a:cubicBezTo>
                    <a:pt x="207" y="2557"/>
                    <a:pt x="70" y="2612"/>
                    <a:pt x="61" y="2740"/>
                  </a:cubicBezTo>
                  <a:cubicBezTo>
                    <a:pt x="1" y="3632"/>
                    <a:pt x="4984" y="6760"/>
                    <a:pt x="17053" y="8380"/>
                  </a:cubicBezTo>
                  <a:cubicBezTo>
                    <a:pt x="17053" y="8380"/>
                    <a:pt x="7875" y="4656"/>
                    <a:pt x="282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1261575" y="4222200"/>
              <a:ext cx="242900" cy="100150"/>
            </a:xfrm>
            <a:custGeom>
              <a:rect b="b" l="l" r="r" t="t"/>
              <a:pathLst>
                <a:path extrusionOk="0" h="4006" w="9716">
                  <a:moveTo>
                    <a:pt x="9715" y="0"/>
                  </a:moveTo>
                  <a:cubicBezTo>
                    <a:pt x="6556" y="194"/>
                    <a:pt x="826" y="2483"/>
                    <a:pt x="826" y="2483"/>
                  </a:cubicBezTo>
                  <a:lnTo>
                    <a:pt x="824" y="2486"/>
                  </a:lnTo>
                  <a:cubicBezTo>
                    <a:pt x="506" y="2966"/>
                    <a:pt x="229" y="3475"/>
                    <a:pt x="1" y="4006"/>
                  </a:cubicBezTo>
                  <a:cubicBezTo>
                    <a:pt x="8845" y="2057"/>
                    <a:pt x="9715" y="0"/>
                    <a:pt x="9715"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8" name="Google Shape;538;p22"/>
          <p:cNvPicPr preferRelativeResize="0"/>
          <p:nvPr/>
        </p:nvPicPr>
        <p:blipFill>
          <a:blip r:embed="rId3">
            <a:alphaModFix/>
          </a:blip>
          <a:stretch>
            <a:fillRect/>
          </a:stretch>
        </p:blipFill>
        <p:spPr>
          <a:xfrm>
            <a:off x="5132050" y="2660775"/>
            <a:ext cx="3567301" cy="178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3"/>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Anomaly Detection: Proposed Method</a:t>
            </a:r>
            <a:endParaRPr sz="2400"/>
          </a:p>
        </p:txBody>
      </p:sp>
      <p:sp>
        <p:nvSpPr>
          <p:cNvPr id="544" name="Google Shape;544;p23"/>
          <p:cNvSpPr txBox="1"/>
          <p:nvPr>
            <p:ph idx="1" type="body"/>
          </p:nvPr>
        </p:nvSpPr>
        <p:spPr>
          <a:xfrm>
            <a:off x="727650" y="1614350"/>
            <a:ext cx="4100700" cy="26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The proposed method is a  clustering approach divided in three steps:</a:t>
            </a:r>
            <a:endParaRPr/>
          </a:p>
          <a:p>
            <a:pPr indent="0" lvl="0" marL="0" rtl="0" algn="l">
              <a:spcBef>
                <a:spcPts val="0"/>
              </a:spcBef>
              <a:spcAft>
                <a:spcPts val="0"/>
              </a:spcAft>
              <a:buNone/>
            </a:pPr>
            <a:r>
              <a:t/>
            </a:r>
            <a:endParaRPr/>
          </a:p>
          <a:p>
            <a:pPr indent="-311150" lvl="0" marL="457200" rtl="0" algn="l">
              <a:lnSpc>
                <a:spcPct val="115000"/>
              </a:lnSpc>
              <a:spcBef>
                <a:spcPts val="0"/>
              </a:spcBef>
              <a:spcAft>
                <a:spcPts val="0"/>
              </a:spcAft>
              <a:buSzPts val="1300"/>
              <a:buAutoNum type="arabicPeriod"/>
            </a:pPr>
            <a:r>
              <a:rPr lang="it-IT"/>
              <a:t>The Merge Distance (MD) between trajectories is computed to obtain a distance matrix</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AutoNum type="arabicPeriod"/>
            </a:pPr>
            <a:r>
              <a:rPr lang="it-IT"/>
              <a:t>The trajectories are mapped to a low dimensional space (2D space) using the multidimensional scaling (MDS)</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AutoNum type="arabicPeriod"/>
            </a:pPr>
            <a:r>
              <a:rPr lang="it-IT"/>
              <a:t>The improved DBSCAN algorithm is utilized to perform the clustering</a:t>
            </a:r>
            <a:endParaRPr/>
          </a:p>
        </p:txBody>
      </p:sp>
      <p:sp>
        <p:nvSpPr>
          <p:cNvPr id="545" name="Google Shape;545;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grpSp>
        <p:nvGrpSpPr>
          <p:cNvPr id="546" name="Google Shape;546;p23"/>
          <p:cNvGrpSpPr/>
          <p:nvPr/>
        </p:nvGrpSpPr>
        <p:grpSpPr>
          <a:xfrm>
            <a:off x="5140700" y="1614354"/>
            <a:ext cx="3541700" cy="2675225"/>
            <a:chOff x="437300" y="1702304"/>
            <a:chExt cx="3541700" cy="2675225"/>
          </a:xfrm>
        </p:grpSpPr>
        <p:grpSp>
          <p:nvGrpSpPr>
            <p:cNvPr id="547" name="Google Shape;547;p23"/>
            <p:cNvGrpSpPr/>
            <p:nvPr/>
          </p:nvGrpSpPr>
          <p:grpSpPr>
            <a:xfrm>
              <a:off x="576521" y="2016938"/>
              <a:ext cx="3139596" cy="2142044"/>
              <a:chOff x="4967783" y="2235135"/>
              <a:chExt cx="3839075" cy="2619276"/>
            </a:xfrm>
          </p:grpSpPr>
          <p:grpSp>
            <p:nvGrpSpPr>
              <p:cNvPr id="548" name="Google Shape;548;p23"/>
              <p:cNvGrpSpPr/>
              <p:nvPr/>
            </p:nvGrpSpPr>
            <p:grpSpPr>
              <a:xfrm>
                <a:off x="4967783" y="3985077"/>
                <a:ext cx="2833818" cy="869334"/>
                <a:chOff x="2613858" y="3538302"/>
                <a:chExt cx="2833818" cy="869334"/>
              </a:xfrm>
            </p:grpSpPr>
            <p:sp>
              <p:nvSpPr>
                <p:cNvPr id="549" name="Google Shape;549;p23"/>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D9D9D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D9D9D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23"/>
              <p:cNvGrpSpPr/>
              <p:nvPr/>
            </p:nvGrpSpPr>
            <p:grpSpPr>
              <a:xfrm>
                <a:off x="5045709" y="2235135"/>
                <a:ext cx="3761149" cy="2518682"/>
                <a:chOff x="2691784" y="1788360"/>
                <a:chExt cx="3761149" cy="2518682"/>
              </a:xfrm>
            </p:grpSpPr>
            <p:sp>
              <p:nvSpPr>
                <p:cNvPr id="552" name="Google Shape;552;p23"/>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3449978" y="2531619"/>
                  <a:ext cx="3002955"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5354785" y="1788375"/>
                  <a:ext cx="1092702" cy="529380"/>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2798658" y="1788360"/>
                  <a:ext cx="2615577" cy="40353"/>
                </a:xfrm>
                <a:custGeom>
                  <a:rect b="b" l="l" r="r" t="t"/>
                  <a:pathLst>
                    <a:path extrusionOk="0" h="2706" w="143713">
                      <a:moveTo>
                        <a:pt x="0" y="0"/>
                      </a:moveTo>
                      <a:lnTo>
                        <a:pt x="0" y="2705"/>
                      </a:lnTo>
                      <a:lnTo>
                        <a:pt x="143712" y="2705"/>
                      </a:lnTo>
                      <a:lnTo>
                        <a:pt x="14371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9" name="Google Shape;559;p23"/>
            <p:cNvSpPr/>
            <p:nvPr/>
          </p:nvSpPr>
          <p:spPr>
            <a:xfrm>
              <a:off x="1242600" y="1702304"/>
              <a:ext cx="630600" cy="630600"/>
            </a:xfrm>
            <a:prstGeom prst="ellipse">
              <a:avLst/>
            </a:prstGeom>
            <a:solidFill>
              <a:srgbClr val="FFFFFF"/>
            </a:solidFill>
            <a:ln cap="flat" cmpd="sng" w="38100">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437300" y="3240654"/>
              <a:ext cx="630600" cy="630600"/>
            </a:xfrm>
            <a:prstGeom prst="ellipse">
              <a:avLst/>
            </a:prstGeom>
            <a:solidFill>
              <a:srgbClr val="FFFFFF"/>
            </a:solidFill>
            <a:ln cap="flat" cmpd="sng" w="38100">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23"/>
            <p:cNvPicPr preferRelativeResize="0"/>
            <p:nvPr/>
          </p:nvPicPr>
          <p:blipFill>
            <a:blip r:embed="rId3">
              <a:alphaModFix/>
            </a:blip>
            <a:stretch>
              <a:fillRect/>
            </a:stretch>
          </p:blipFill>
          <p:spPr>
            <a:xfrm>
              <a:off x="1400950" y="1860650"/>
              <a:ext cx="313900" cy="313900"/>
            </a:xfrm>
            <a:prstGeom prst="rect">
              <a:avLst/>
            </a:prstGeom>
            <a:noFill/>
            <a:ln>
              <a:noFill/>
            </a:ln>
          </p:spPr>
        </p:pic>
        <p:grpSp>
          <p:nvGrpSpPr>
            <p:cNvPr id="562" name="Google Shape;562;p23"/>
            <p:cNvGrpSpPr/>
            <p:nvPr/>
          </p:nvGrpSpPr>
          <p:grpSpPr>
            <a:xfrm>
              <a:off x="617928" y="3381671"/>
              <a:ext cx="269343" cy="348543"/>
              <a:chOff x="3119678" y="3360146"/>
              <a:chExt cx="269343" cy="348543"/>
            </a:xfrm>
          </p:grpSpPr>
          <p:sp>
            <p:nvSpPr>
              <p:cNvPr id="563" name="Google Shape;563;p23"/>
              <p:cNvSpPr/>
              <p:nvPr/>
            </p:nvSpPr>
            <p:spPr>
              <a:xfrm>
                <a:off x="3268289" y="3498271"/>
                <a:ext cx="43782" cy="46728"/>
              </a:xfrm>
              <a:custGeom>
                <a:rect b="b" l="l" r="r" t="t"/>
                <a:pathLst>
                  <a:path extrusionOk="0" h="1475" w="1382">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3147208" y="3475176"/>
                <a:ext cx="214664" cy="233513"/>
              </a:xfrm>
              <a:custGeom>
                <a:rect b="b" l="l" r="r" t="t"/>
                <a:pathLst>
                  <a:path extrusionOk="0" h="7371" w="6776">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3249408" y="3360146"/>
                <a:ext cx="10613" cy="97321"/>
              </a:xfrm>
              <a:custGeom>
                <a:rect b="b" l="l" r="r" t="t"/>
                <a:pathLst>
                  <a:path extrusionOk="0" h="3072" w="335">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3175879" y="3377919"/>
                <a:ext cx="54331" cy="86740"/>
              </a:xfrm>
              <a:custGeom>
                <a:rect b="b" l="l" r="r" t="t"/>
                <a:pathLst>
                  <a:path extrusionOk="0" h="2738" w="1715">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3119678" y="3429399"/>
                <a:ext cx="89401" cy="50720"/>
              </a:xfrm>
              <a:custGeom>
                <a:rect b="b" l="l" r="r" t="t"/>
                <a:pathLst>
                  <a:path extrusionOk="0" h="1601" w="2822">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3279219" y="3377919"/>
                <a:ext cx="54363" cy="85980"/>
              </a:xfrm>
              <a:custGeom>
                <a:rect b="b" l="l" r="r" t="t"/>
                <a:pathLst>
                  <a:path extrusionOk="0" h="2714" w="1716">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3300349" y="3429399"/>
                <a:ext cx="88672" cy="51100"/>
              </a:xfrm>
              <a:custGeom>
                <a:rect b="b" l="l" r="r" t="t"/>
                <a:pathLst>
                  <a:path extrusionOk="0" h="1613" w="2799">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23"/>
            <p:cNvSpPr/>
            <p:nvPr/>
          </p:nvSpPr>
          <p:spPr>
            <a:xfrm>
              <a:off x="3348400" y="2222804"/>
              <a:ext cx="630600" cy="630600"/>
            </a:xfrm>
            <a:prstGeom prst="ellipse">
              <a:avLst/>
            </a:prstGeom>
            <a:solidFill>
              <a:srgbClr val="FFFFFF"/>
            </a:solidFill>
            <a:ln cap="flat" cmpd="sng" w="38100">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23"/>
            <p:cNvGrpSpPr/>
            <p:nvPr/>
          </p:nvGrpSpPr>
          <p:grpSpPr>
            <a:xfrm>
              <a:off x="3482078" y="2387773"/>
              <a:ext cx="363243" cy="300675"/>
              <a:chOff x="3075928" y="2445798"/>
              <a:chExt cx="363243" cy="300675"/>
            </a:xfrm>
          </p:grpSpPr>
          <p:sp>
            <p:nvSpPr>
              <p:cNvPr id="572" name="Google Shape;572;p23"/>
              <p:cNvSpPr/>
              <p:nvPr/>
            </p:nvSpPr>
            <p:spPr>
              <a:xfrm>
                <a:off x="3227168" y="2675542"/>
                <a:ext cx="37002" cy="10581"/>
              </a:xfrm>
              <a:custGeom>
                <a:rect b="b" l="l" r="r" t="t"/>
                <a:pathLst>
                  <a:path extrusionOk="0" h="334" w="1168">
                    <a:moveTo>
                      <a:pt x="167" y="0"/>
                    </a:moveTo>
                    <a:cubicBezTo>
                      <a:pt x="84" y="0"/>
                      <a:pt x="1" y="72"/>
                      <a:pt x="1" y="167"/>
                    </a:cubicBezTo>
                    <a:cubicBezTo>
                      <a:pt x="1" y="262"/>
                      <a:pt x="84" y="334"/>
                      <a:pt x="167" y="334"/>
                    </a:cubicBezTo>
                    <a:lnTo>
                      <a:pt x="1001" y="334"/>
                    </a:lnTo>
                    <a:cubicBezTo>
                      <a:pt x="1096" y="334"/>
                      <a:pt x="1167" y="262"/>
                      <a:pt x="1167" y="167"/>
                    </a:cubicBezTo>
                    <a:cubicBezTo>
                      <a:pt x="1167" y="72"/>
                      <a:pt x="1096" y="0"/>
                      <a:pt x="100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3075928" y="2445798"/>
                <a:ext cx="363243" cy="300675"/>
              </a:xfrm>
              <a:custGeom>
                <a:rect b="b" l="l" r="r" t="t"/>
                <a:pathLst>
                  <a:path extrusionOk="0" h="9491" w="11466">
                    <a:moveTo>
                      <a:pt x="7299" y="2787"/>
                    </a:moveTo>
                    <a:cubicBezTo>
                      <a:pt x="7322" y="2895"/>
                      <a:pt x="7370" y="3002"/>
                      <a:pt x="7418" y="3085"/>
                    </a:cubicBezTo>
                    <a:lnTo>
                      <a:pt x="1548" y="3085"/>
                    </a:lnTo>
                    <a:lnTo>
                      <a:pt x="1548" y="2787"/>
                    </a:lnTo>
                    <a:close/>
                    <a:moveTo>
                      <a:pt x="8323" y="4121"/>
                    </a:moveTo>
                    <a:lnTo>
                      <a:pt x="8323" y="6026"/>
                    </a:lnTo>
                    <a:lnTo>
                      <a:pt x="6418" y="6026"/>
                    </a:lnTo>
                    <a:lnTo>
                      <a:pt x="6418" y="4121"/>
                    </a:lnTo>
                    <a:close/>
                    <a:moveTo>
                      <a:pt x="6370" y="8467"/>
                    </a:moveTo>
                    <a:lnTo>
                      <a:pt x="6477" y="8550"/>
                    </a:lnTo>
                    <a:lnTo>
                      <a:pt x="4227" y="8550"/>
                    </a:lnTo>
                    <a:lnTo>
                      <a:pt x="4334" y="8467"/>
                    </a:lnTo>
                    <a:close/>
                    <a:moveTo>
                      <a:pt x="9835" y="8050"/>
                    </a:moveTo>
                    <a:lnTo>
                      <a:pt x="10216" y="8550"/>
                    </a:lnTo>
                    <a:lnTo>
                      <a:pt x="7037" y="8550"/>
                    </a:lnTo>
                    <a:lnTo>
                      <a:pt x="6549" y="8169"/>
                    </a:lnTo>
                    <a:cubicBezTo>
                      <a:pt x="6525" y="8133"/>
                      <a:pt x="6489" y="8133"/>
                      <a:pt x="6441" y="8133"/>
                    </a:cubicBezTo>
                    <a:lnTo>
                      <a:pt x="4286" y="8133"/>
                    </a:lnTo>
                    <a:cubicBezTo>
                      <a:pt x="4239" y="8133"/>
                      <a:pt x="4215" y="8145"/>
                      <a:pt x="4179" y="8169"/>
                    </a:cubicBezTo>
                    <a:lnTo>
                      <a:pt x="3691" y="8550"/>
                    </a:lnTo>
                    <a:lnTo>
                      <a:pt x="524" y="8550"/>
                    </a:lnTo>
                    <a:lnTo>
                      <a:pt x="893" y="8050"/>
                    </a:lnTo>
                    <a:close/>
                    <a:moveTo>
                      <a:pt x="9578" y="0"/>
                    </a:moveTo>
                    <a:cubicBezTo>
                      <a:pt x="9500" y="0"/>
                      <a:pt x="9417" y="68"/>
                      <a:pt x="9406" y="156"/>
                    </a:cubicBezTo>
                    <a:cubicBezTo>
                      <a:pt x="9394" y="240"/>
                      <a:pt x="9466" y="335"/>
                      <a:pt x="9561" y="347"/>
                    </a:cubicBezTo>
                    <a:cubicBezTo>
                      <a:pt x="10454" y="466"/>
                      <a:pt x="11121" y="1228"/>
                      <a:pt x="11121" y="2133"/>
                    </a:cubicBezTo>
                    <a:cubicBezTo>
                      <a:pt x="11121" y="3133"/>
                      <a:pt x="10311" y="3930"/>
                      <a:pt x="9323" y="3930"/>
                    </a:cubicBezTo>
                    <a:cubicBezTo>
                      <a:pt x="8323" y="3930"/>
                      <a:pt x="7513" y="3133"/>
                      <a:pt x="7513" y="2133"/>
                    </a:cubicBezTo>
                    <a:cubicBezTo>
                      <a:pt x="7513" y="1287"/>
                      <a:pt x="8108" y="561"/>
                      <a:pt x="8930" y="382"/>
                    </a:cubicBezTo>
                    <a:cubicBezTo>
                      <a:pt x="9025" y="359"/>
                      <a:pt x="9085" y="275"/>
                      <a:pt x="9061" y="180"/>
                    </a:cubicBezTo>
                    <a:cubicBezTo>
                      <a:pt x="9050" y="104"/>
                      <a:pt x="8969" y="48"/>
                      <a:pt x="8892" y="48"/>
                    </a:cubicBezTo>
                    <a:cubicBezTo>
                      <a:pt x="8885" y="48"/>
                      <a:pt x="8877" y="48"/>
                      <a:pt x="8870" y="49"/>
                    </a:cubicBezTo>
                    <a:cubicBezTo>
                      <a:pt x="8394" y="156"/>
                      <a:pt x="7977" y="406"/>
                      <a:pt x="7668" y="775"/>
                    </a:cubicBezTo>
                    <a:cubicBezTo>
                      <a:pt x="7406" y="1097"/>
                      <a:pt x="7251" y="1466"/>
                      <a:pt x="7203" y="1859"/>
                    </a:cubicBezTo>
                    <a:lnTo>
                      <a:pt x="5513" y="1859"/>
                    </a:lnTo>
                    <a:cubicBezTo>
                      <a:pt x="5417" y="1859"/>
                      <a:pt x="5346" y="1930"/>
                      <a:pt x="5346" y="2014"/>
                    </a:cubicBezTo>
                    <a:cubicBezTo>
                      <a:pt x="5346" y="2109"/>
                      <a:pt x="5417" y="2180"/>
                      <a:pt x="5513" y="2180"/>
                    </a:cubicBezTo>
                    <a:lnTo>
                      <a:pt x="7191" y="2180"/>
                    </a:lnTo>
                    <a:cubicBezTo>
                      <a:pt x="7191" y="2275"/>
                      <a:pt x="7203" y="2359"/>
                      <a:pt x="7215" y="2454"/>
                    </a:cubicBezTo>
                    <a:lnTo>
                      <a:pt x="1381" y="2454"/>
                    </a:lnTo>
                    <a:cubicBezTo>
                      <a:pt x="1298" y="2454"/>
                      <a:pt x="1215" y="2526"/>
                      <a:pt x="1215" y="2609"/>
                    </a:cubicBezTo>
                    <a:lnTo>
                      <a:pt x="1215" y="3240"/>
                    </a:lnTo>
                    <a:lnTo>
                      <a:pt x="1215" y="6955"/>
                    </a:lnTo>
                    <a:cubicBezTo>
                      <a:pt x="1215" y="7050"/>
                      <a:pt x="1298" y="7121"/>
                      <a:pt x="1381" y="7121"/>
                    </a:cubicBezTo>
                    <a:lnTo>
                      <a:pt x="7275" y="7121"/>
                    </a:lnTo>
                    <a:cubicBezTo>
                      <a:pt x="7370" y="7121"/>
                      <a:pt x="7442" y="7050"/>
                      <a:pt x="7442" y="6955"/>
                    </a:cubicBezTo>
                    <a:cubicBezTo>
                      <a:pt x="7442" y="6871"/>
                      <a:pt x="7370" y="6800"/>
                      <a:pt x="7275" y="6800"/>
                    </a:cubicBezTo>
                    <a:lnTo>
                      <a:pt x="1560" y="6800"/>
                    </a:lnTo>
                    <a:lnTo>
                      <a:pt x="1560" y="3418"/>
                    </a:lnTo>
                    <a:lnTo>
                      <a:pt x="7656" y="3418"/>
                    </a:lnTo>
                    <a:cubicBezTo>
                      <a:pt x="7751" y="3549"/>
                      <a:pt x="7858" y="3669"/>
                      <a:pt x="7989" y="3776"/>
                    </a:cubicBezTo>
                    <a:lnTo>
                      <a:pt x="6263" y="3776"/>
                    </a:lnTo>
                    <a:cubicBezTo>
                      <a:pt x="6179" y="3776"/>
                      <a:pt x="6096" y="3847"/>
                      <a:pt x="6096" y="3942"/>
                    </a:cubicBezTo>
                    <a:lnTo>
                      <a:pt x="6096" y="6181"/>
                    </a:lnTo>
                    <a:cubicBezTo>
                      <a:pt x="6096" y="6276"/>
                      <a:pt x="6179" y="6347"/>
                      <a:pt x="6263" y="6347"/>
                    </a:cubicBezTo>
                    <a:lnTo>
                      <a:pt x="8513" y="6347"/>
                    </a:lnTo>
                    <a:cubicBezTo>
                      <a:pt x="8596" y="6347"/>
                      <a:pt x="8680" y="6276"/>
                      <a:pt x="8680" y="6181"/>
                    </a:cubicBezTo>
                    <a:lnTo>
                      <a:pt x="8680" y="4145"/>
                    </a:lnTo>
                    <a:cubicBezTo>
                      <a:pt x="8846" y="4192"/>
                      <a:pt x="9001" y="4240"/>
                      <a:pt x="9168" y="4252"/>
                    </a:cubicBezTo>
                    <a:lnTo>
                      <a:pt x="9168" y="6800"/>
                    </a:lnTo>
                    <a:lnTo>
                      <a:pt x="8096" y="6800"/>
                    </a:lnTo>
                    <a:cubicBezTo>
                      <a:pt x="8001" y="6800"/>
                      <a:pt x="7930" y="6871"/>
                      <a:pt x="7930" y="6955"/>
                    </a:cubicBezTo>
                    <a:cubicBezTo>
                      <a:pt x="7930" y="7050"/>
                      <a:pt x="8001" y="7121"/>
                      <a:pt x="8096" y="7121"/>
                    </a:cubicBezTo>
                    <a:lnTo>
                      <a:pt x="9335" y="7121"/>
                    </a:lnTo>
                    <a:cubicBezTo>
                      <a:pt x="9418" y="7121"/>
                      <a:pt x="9489" y="7050"/>
                      <a:pt x="9489" y="6955"/>
                    </a:cubicBezTo>
                    <a:lnTo>
                      <a:pt x="9489" y="4240"/>
                    </a:lnTo>
                    <a:cubicBezTo>
                      <a:pt x="9585" y="4240"/>
                      <a:pt x="9656" y="4216"/>
                      <a:pt x="9751" y="4204"/>
                    </a:cubicBezTo>
                    <a:lnTo>
                      <a:pt x="9751" y="7705"/>
                    </a:lnTo>
                    <a:lnTo>
                      <a:pt x="965" y="7705"/>
                    </a:lnTo>
                    <a:lnTo>
                      <a:pt x="965" y="2168"/>
                    </a:lnTo>
                    <a:lnTo>
                      <a:pt x="4846" y="2168"/>
                    </a:lnTo>
                    <a:cubicBezTo>
                      <a:pt x="4941" y="2168"/>
                      <a:pt x="5013" y="2097"/>
                      <a:pt x="5013" y="2002"/>
                    </a:cubicBezTo>
                    <a:cubicBezTo>
                      <a:pt x="5013" y="1918"/>
                      <a:pt x="4941" y="1835"/>
                      <a:pt x="4846" y="1835"/>
                    </a:cubicBezTo>
                    <a:lnTo>
                      <a:pt x="786" y="1835"/>
                    </a:lnTo>
                    <a:cubicBezTo>
                      <a:pt x="703" y="1835"/>
                      <a:pt x="619" y="1918"/>
                      <a:pt x="619" y="2002"/>
                    </a:cubicBezTo>
                    <a:lnTo>
                      <a:pt x="619" y="7812"/>
                    </a:lnTo>
                    <a:lnTo>
                      <a:pt x="24" y="8598"/>
                    </a:lnTo>
                    <a:cubicBezTo>
                      <a:pt x="12" y="8622"/>
                      <a:pt x="0" y="8657"/>
                      <a:pt x="0" y="8705"/>
                    </a:cubicBezTo>
                    <a:lnTo>
                      <a:pt x="0" y="9324"/>
                    </a:lnTo>
                    <a:cubicBezTo>
                      <a:pt x="0" y="9419"/>
                      <a:pt x="72" y="9491"/>
                      <a:pt x="167" y="9491"/>
                    </a:cubicBezTo>
                    <a:lnTo>
                      <a:pt x="7930" y="9491"/>
                    </a:lnTo>
                    <a:cubicBezTo>
                      <a:pt x="8025" y="9491"/>
                      <a:pt x="8096" y="9419"/>
                      <a:pt x="8096" y="9324"/>
                    </a:cubicBezTo>
                    <a:cubicBezTo>
                      <a:pt x="8096" y="9241"/>
                      <a:pt x="8025" y="9157"/>
                      <a:pt x="7930" y="9157"/>
                    </a:cubicBezTo>
                    <a:lnTo>
                      <a:pt x="322" y="9157"/>
                    </a:lnTo>
                    <a:lnTo>
                      <a:pt x="322" y="8883"/>
                    </a:lnTo>
                    <a:lnTo>
                      <a:pt x="10359" y="8883"/>
                    </a:lnTo>
                    <a:lnTo>
                      <a:pt x="10359" y="9157"/>
                    </a:lnTo>
                    <a:lnTo>
                      <a:pt x="8585" y="9157"/>
                    </a:lnTo>
                    <a:cubicBezTo>
                      <a:pt x="8501" y="9157"/>
                      <a:pt x="8418" y="9241"/>
                      <a:pt x="8418" y="9324"/>
                    </a:cubicBezTo>
                    <a:cubicBezTo>
                      <a:pt x="8418" y="9419"/>
                      <a:pt x="8501" y="9491"/>
                      <a:pt x="8585" y="9491"/>
                    </a:cubicBezTo>
                    <a:lnTo>
                      <a:pt x="10525" y="9491"/>
                    </a:lnTo>
                    <a:cubicBezTo>
                      <a:pt x="10609" y="9491"/>
                      <a:pt x="10680" y="9419"/>
                      <a:pt x="10680" y="9324"/>
                    </a:cubicBezTo>
                    <a:lnTo>
                      <a:pt x="10680" y="8705"/>
                    </a:lnTo>
                    <a:cubicBezTo>
                      <a:pt x="10680" y="8669"/>
                      <a:pt x="10668" y="8622"/>
                      <a:pt x="10656" y="8598"/>
                    </a:cubicBezTo>
                    <a:lnTo>
                      <a:pt x="10061" y="7812"/>
                    </a:lnTo>
                    <a:lnTo>
                      <a:pt x="10061" y="4097"/>
                    </a:lnTo>
                    <a:cubicBezTo>
                      <a:pt x="10894" y="3823"/>
                      <a:pt x="11466" y="3049"/>
                      <a:pt x="11466" y="2121"/>
                    </a:cubicBezTo>
                    <a:cubicBezTo>
                      <a:pt x="11466" y="1049"/>
                      <a:pt x="10656" y="144"/>
                      <a:pt x="9597" y="1"/>
                    </a:cubicBezTo>
                    <a:cubicBezTo>
                      <a:pt x="9590" y="1"/>
                      <a:pt x="9584" y="0"/>
                      <a:pt x="9578"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3141537" y="2565390"/>
                <a:ext cx="37763" cy="37382"/>
              </a:xfrm>
              <a:custGeom>
                <a:rect b="b" l="l" r="r" t="t"/>
                <a:pathLst>
                  <a:path extrusionOk="0" h="1180" w="1192">
                    <a:moveTo>
                      <a:pt x="846" y="322"/>
                    </a:moveTo>
                    <a:lnTo>
                      <a:pt x="846" y="834"/>
                    </a:lnTo>
                    <a:lnTo>
                      <a:pt x="346" y="834"/>
                    </a:lnTo>
                    <a:lnTo>
                      <a:pt x="346" y="322"/>
                    </a:lnTo>
                    <a:close/>
                    <a:moveTo>
                      <a:pt x="156" y="1"/>
                    </a:moveTo>
                    <a:cubicBezTo>
                      <a:pt x="72" y="1"/>
                      <a:pt x="1" y="72"/>
                      <a:pt x="1" y="167"/>
                    </a:cubicBezTo>
                    <a:lnTo>
                      <a:pt x="1" y="1013"/>
                    </a:lnTo>
                    <a:cubicBezTo>
                      <a:pt x="1" y="1096"/>
                      <a:pt x="72" y="1179"/>
                      <a:pt x="156" y="1179"/>
                    </a:cubicBezTo>
                    <a:lnTo>
                      <a:pt x="1013" y="1179"/>
                    </a:lnTo>
                    <a:cubicBezTo>
                      <a:pt x="1096" y="1179"/>
                      <a:pt x="1180" y="1096"/>
                      <a:pt x="1180" y="1013"/>
                    </a:cubicBezTo>
                    <a:lnTo>
                      <a:pt x="1180" y="167"/>
                    </a:lnTo>
                    <a:cubicBezTo>
                      <a:pt x="1191" y="72"/>
                      <a:pt x="1096" y="1"/>
                      <a:pt x="101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3185287" y="2565390"/>
                <a:ext cx="73593" cy="10233"/>
              </a:xfrm>
              <a:custGeom>
                <a:rect b="b" l="l" r="r" t="t"/>
                <a:pathLst>
                  <a:path extrusionOk="0" h="323" w="2323">
                    <a:moveTo>
                      <a:pt x="168" y="1"/>
                    </a:moveTo>
                    <a:cubicBezTo>
                      <a:pt x="72" y="1"/>
                      <a:pt x="1" y="72"/>
                      <a:pt x="1" y="167"/>
                    </a:cubicBezTo>
                    <a:cubicBezTo>
                      <a:pt x="1" y="251"/>
                      <a:pt x="72" y="322"/>
                      <a:pt x="168" y="322"/>
                    </a:cubicBezTo>
                    <a:lnTo>
                      <a:pt x="2144" y="322"/>
                    </a:lnTo>
                    <a:cubicBezTo>
                      <a:pt x="2239" y="322"/>
                      <a:pt x="2311" y="251"/>
                      <a:pt x="2311" y="167"/>
                    </a:cubicBezTo>
                    <a:cubicBezTo>
                      <a:pt x="2323" y="72"/>
                      <a:pt x="2251" y="1"/>
                      <a:pt x="2144"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3185287" y="2578601"/>
                <a:ext cx="73593" cy="10201"/>
              </a:xfrm>
              <a:custGeom>
                <a:rect b="b" l="l" r="r" t="t"/>
                <a:pathLst>
                  <a:path extrusionOk="0" h="322" w="2323">
                    <a:moveTo>
                      <a:pt x="168" y="0"/>
                    </a:moveTo>
                    <a:cubicBezTo>
                      <a:pt x="72" y="0"/>
                      <a:pt x="1" y="72"/>
                      <a:pt x="1" y="167"/>
                    </a:cubicBezTo>
                    <a:cubicBezTo>
                      <a:pt x="1" y="250"/>
                      <a:pt x="72" y="322"/>
                      <a:pt x="168" y="322"/>
                    </a:cubicBezTo>
                    <a:lnTo>
                      <a:pt x="2144" y="322"/>
                    </a:lnTo>
                    <a:cubicBezTo>
                      <a:pt x="2239" y="322"/>
                      <a:pt x="2311" y="250"/>
                      <a:pt x="2311" y="167"/>
                    </a:cubicBezTo>
                    <a:cubicBezTo>
                      <a:pt x="2323" y="72"/>
                      <a:pt x="2251" y="0"/>
                      <a:pt x="2144"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3"/>
              <p:cNvSpPr/>
              <p:nvPr/>
            </p:nvSpPr>
            <p:spPr>
              <a:xfrm>
                <a:off x="3185287" y="2591811"/>
                <a:ext cx="73212" cy="10201"/>
              </a:xfrm>
              <a:custGeom>
                <a:rect b="b" l="l" r="r" t="t"/>
                <a:pathLst>
                  <a:path extrusionOk="0" h="322" w="2311">
                    <a:moveTo>
                      <a:pt x="168" y="0"/>
                    </a:moveTo>
                    <a:cubicBezTo>
                      <a:pt x="72" y="0"/>
                      <a:pt x="1" y="72"/>
                      <a:pt x="1" y="167"/>
                    </a:cubicBezTo>
                    <a:cubicBezTo>
                      <a:pt x="1" y="250"/>
                      <a:pt x="72" y="322"/>
                      <a:pt x="168" y="322"/>
                    </a:cubicBezTo>
                    <a:lnTo>
                      <a:pt x="2144" y="322"/>
                    </a:lnTo>
                    <a:cubicBezTo>
                      <a:pt x="2239" y="322"/>
                      <a:pt x="2311" y="250"/>
                      <a:pt x="2311" y="167"/>
                    </a:cubicBezTo>
                    <a:cubicBezTo>
                      <a:pt x="2311" y="72"/>
                      <a:pt x="2251" y="0"/>
                      <a:pt x="2144"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3"/>
              <p:cNvSpPr/>
              <p:nvPr/>
            </p:nvSpPr>
            <p:spPr>
              <a:xfrm>
                <a:off x="3141537" y="2609520"/>
                <a:ext cx="37763" cy="37382"/>
              </a:xfrm>
              <a:custGeom>
                <a:rect b="b" l="l" r="r" t="t"/>
                <a:pathLst>
                  <a:path extrusionOk="0" h="1180" w="1192">
                    <a:moveTo>
                      <a:pt x="846" y="346"/>
                    </a:moveTo>
                    <a:lnTo>
                      <a:pt x="846" y="858"/>
                    </a:lnTo>
                    <a:lnTo>
                      <a:pt x="346" y="858"/>
                    </a:lnTo>
                    <a:lnTo>
                      <a:pt x="346" y="346"/>
                    </a:lnTo>
                    <a:close/>
                    <a:moveTo>
                      <a:pt x="156" y="1"/>
                    </a:moveTo>
                    <a:cubicBezTo>
                      <a:pt x="72" y="1"/>
                      <a:pt x="1" y="72"/>
                      <a:pt x="1" y="167"/>
                    </a:cubicBezTo>
                    <a:lnTo>
                      <a:pt x="1" y="1013"/>
                    </a:lnTo>
                    <a:cubicBezTo>
                      <a:pt x="1" y="1108"/>
                      <a:pt x="72" y="1179"/>
                      <a:pt x="156" y="1179"/>
                    </a:cubicBezTo>
                    <a:lnTo>
                      <a:pt x="1013" y="1179"/>
                    </a:lnTo>
                    <a:cubicBezTo>
                      <a:pt x="1096" y="1179"/>
                      <a:pt x="1180" y="1108"/>
                      <a:pt x="1180" y="1013"/>
                    </a:cubicBezTo>
                    <a:lnTo>
                      <a:pt x="1180" y="167"/>
                    </a:lnTo>
                    <a:cubicBezTo>
                      <a:pt x="1191" y="72"/>
                      <a:pt x="1096" y="1"/>
                      <a:pt x="101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3185287" y="2609520"/>
                <a:ext cx="73212" cy="10613"/>
              </a:xfrm>
              <a:custGeom>
                <a:rect b="b" l="l" r="r" t="t"/>
                <a:pathLst>
                  <a:path extrusionOk="0" h="335" w="2311">
                    <a:moveTo>
                      <a:pt x="168" y="1"/>
                    </a:moveTo>
                    <a:cubicBezTo>
                      <a:pt x="72" y="1"/>
                      <a:pt x="1" y="72"/>
                      <a:pt x="1" y="167"/>
                    </a:cubicBezTo>
                    <a:cubicBezTo>
                      <a:pt x="1" y="263"/>
                      <a:pt x="72" y="334"/>
                      <a:pt x="168" y="334"/>
                    </a:cubicBezTo>
                    <a:lnTo>
                      <a:pt x="2144" y="334"/>
                    </a:lnTo>
                    <a:cubicBezTo>
                      <a:pt x="2239" y="334"/>
                      <a:pt x="2311" y="263"/>
                      <a:pt x="2311" y="167"/>
                    </a:cubicBezTo>
                    <a:cubicBezTo>
                      <a:pt x="2311" y="72"/>
                      <a:pt x="2251" y="1"/>
                      <a:pt x="2144"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3185287" y="2622731"/>
                <a:ext cx="73212" cy="10581"/>
              </a:xfrm>
              <a:custGeom>
                <a:rect b="b" l="l" r="r" t="t"/>
                <a:pathLst>
                  <a:path extrusionOk="0" h="334" w="2311">
                    <a:moveTo>
                      <a:pt x="168" y="0"/>
                    </a:moveTo>
                    <a:cubicBezTo>
                      <a:pt x="72" y="0"/>
                      <a:pt x="1" y="84"/>
                      <a:pt x="1" y="167"/>
                    </a:cubicBezTo>
                    <a:cubicBezTo>
                      <a:pt x="1" y="262"/>
                      <a:pt x="72" y="334"/>
                      <a:pt x="168" y="334"/>
                    </a:cubicBezTo>
                    <a:lnTo>
                      <a:pt x="2144" y="334"/>
                    </a:lnTo>
                    <a:cubicBezTo>
                      <a:pt x="2239" y="334"/>
                      <a:pt x="2311" y="262"/>
                      <a:pt x="2311" y="167"/>
                    </a:cubicBezTo>
                    <a:cubicBezTo>
                      <a:pt x="2311" y="84"/>
                      <a:pt x="2251" y="0"/>
                      <a:pt x="2144"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3"/>
              <p:cNvSpPr/>
              <p:nvPr/>
            </p:nvSpPr>
            <p:spPr>
              <a:xfrm>
                <a:off x="3185287" y="2636670"/>
                <a:ext cx="73212" cy="10233"/>
              </a:xfrm>
              <a:custGeom>
                <a:rect b="b" l="l" r="r" t="t"/>
                <a:pathLst>
                  <a:path extrusionOk="0" h="323" w="2311">
                    <a:moveTo>
                      <a:pt x="168" y="1"/>
                    </a:moveTo>
                    <a:cubicBezTo>
                      <a:pt x="72" y="1"/>
                      <a:pt x="1" y="72"/>
                      <a:pt x="1" y="156"/>
                    </a:cubicBezTo>
                    <a:cubicBezTo>
                      <a:pt x="1" y="251"/>
                      <a:pt x="72" y="322"/>
                      <a:pt x="168" y="322"/>
                    </a:cubicBezTo>
                    <a:lnTo>
                      <a:pt x="2144" y="322"/>
                    </a:lnTo>
                    <a:cubicBezTo>
                      <a:pt x="2239" y="322"/>
                      <a:pt x="2311" y="251"/>
                      <a:pt x="2311" y="156"/>
                    </a:cubicBezTo>
                    <a:cubicBezTo>
                      <a:pt x="2311" y="72"/>
                      <a:pt x="2251" y="1"/>
                      <a:pt x="2144"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3"/>
              <p:cNvSpPr/>
              <p:nvPr/>
            </p:nvSpPr>
            <p:spPr>
              <a:xfrm>
                <a:off x="3330509" y="2471839"/>
                <a:ext cx="82653" cy="82653"/>
              </a:xfrm>
              <a:custGeom>
                <a:rect b="b" l="l" r="r" t="t"/>
                <a:pathLst>
                  <a:path extrusionOk="0" h="2609" w="2609">
                    <a:moveTo>
                      <a:pt x="346" y="1287"/>
                    </a:moveTo>
                    <a:lnTo>
                      <a:pt x="429" y="1323"/>
                    </a:lnTo>
                    <a:cubicBezTo>
                      <a:pt x="668" y="1418"/>
                      <a:pt x="727" y="1501"/>
                      <a:pt x="727" y="1549"/>
                    </a:cubicBezTo>
                    <a:cubicBezTo>
                      <a:pt x="727" y="1573"/>
                      <a:pt x="668" y="1656"/>
                      <a:pt x="465" y="1775"/>
                    </a:cubicBezTo>
                    <a:cubicBezTo>
                      <a:pt x="394" y="1644"/>
                      <a:pt x="346" y="1489"/>
                      <a:pt x="346" y="1334"/>
                    </a:cubicBezTo>
                    <a:lnTo>
                      <a:pt x="346" y="1311"/>
                    </a:lnTo>
                    <a:lnTo>
                      <a:pt x="346" y="1287"/>
                    </a:lnTo>
                    <a:close/>
                    <a:moveTo>
                      <a:pt x="1203" y="346"/>
                    </a:moveTo>
                    <a:cubicBezTo>
                      <a:pt x="1191" y="358"/>
                      <a:pt x="1180" y="394"/>
                      <a:pt x="1168" y="406"/>
                    </a:cubicBezTo>
                    <a:cubicBezTo>
                      <a:pt x="1025" y="632"/>
                      <a:pt x="1108" y="799"/>
                      <a:pt x="1168" y="882"/>
                    </a:cubicBezTo>
                    <a:cubicBezTo>
                      <a:pt x="1311" y="1096"/>
                      <a:pt x="1525" y="1132"/>
                      <a:pt x="1668" y="1168"/>
                    </a:cubicBezTo>
                    <a:cubicBezTo>
                      <a:pt x="1846" y="1203"/>
                      <a:pt x="1858" y="1203"/>
                      <a:pt x="1882" y="1334"/>
                    </a:cubicBezTo>
                    <a:cubicBezTo>
                      <a:pt x="1882" y="1430"/>
                      <a:pt x="1703" y="1549"/>
                      <a:pt x="1525" y="1656"/>
                    </a:cubicBezTo>
                    <a:cubicBezTo>
                      <a:pt x="1299" y="1787"/>
                      <a:pt x="1049" y="1954"/>
                      <a:pt x="953" y="2192"/>
                    </a:cubicBezTo>
                    <a:cubicBezTo>
                      <a:pt x="870" y="2156"/>
                      <a:pt x="787" y="2120"/>
                      <a:pt x="715" y="2061"/>
                    </a:cubicBezTo>
                    <a:cubicBezTo>
                      <a:pt x="703" y="2037"/>
                      <a:pt x="691" y="2025"/>
                      <a:pt x="668" y="2025"/>
                    </a:cubicBezTo>
                    <a:cubicBezTo>
                      <a:pt x="941" y="1882"/>
                      <a:pt x="1060" y="1704"/>
                      <a:pt x="1060" y="1525"/>
                    </a:cubicBezTo>
                    <a:cubicBezTo>
                      <a:pt x="1060" y="1370"/>
                      <a:pt x="965" y="1168"/>
                      <a:pt x="549" y="1001"/>
                    </a:cubicBezTo>
                    <a:cubicBezTo>
                      <a:pt x="513" y="989"/>
                      <a:pt x="453" y="953"/>
                      <a:pt x="418" y="930"/>
                    </a:cubicBezTo>
                    <a:cubicBezTo>
                      <a:pt x="549" y="596"/>
                      <a:pt x="870" y="394"/>
                      <a:pt x="1203" y="346"/>
                    </a:cubicBezTo>
                    <a:close/>
                    <a:moveTo>
                      <a:pt x="1644" y="394"/>
                    </a:moveTo>
                    <a:cubicBezTo>
                      <a:pt x="1858" y="465"/>
                      <a:pt x="2049" y="644"/>
                      <a:pt x="2180" y="858"/>
                    </a:cubicBezTo>
                    <a:cubicBezTo>
                      <a:pt x="2251" y="989"/>
                      <a:pt x="2275" y="1132"/>
                      <a:pt x="2275" y="1299"/>
                    </a:cubicBezTo>
                    <a:cubicBezTo>
                      <a:pt x="2251" y="1668"/>
                      <a:pt x="2061" y="2001"/>
                      <a:pt x="1727" y="2168"/>
                    </a:cubicBezTo>
                    <a:cubicBezTo>
                      <a:pt x="1596" y="2239"/>
                      <a:pt x="1441" y="2263"/>
                      <a:pt x="1299" y="2263"/>
                    </a:cubicBezTo>
                    <a:cubicBezTo>
                      <a:pt x="1370" y="2168"/>
                      <a:pt x="1501" y="2061"/>
                      <a:pt x="1703" y="1942"/>
                    </a:cubicBezTo>
                    <a:cubicBezTo>
                      <a:pt x="1942" y="1787"/>
                      <a:pt x="2215" y="1608"/>
                      <a:pt x="2203" y="1311"/>
                    </a:cubicBezTo>
                    <a:cubicBezTo>
                      <a:pt x="2192" y="930"/>
                      <a:pt x="1918" y="870"/>
                      <a:pt x="1739" y="822"/>
                    </a:cubicBezTo>
                    <a:cubicBezTo>
                      <a:pt x="1620" y="799"/>
                      <a:pt x="1501" y="775"/>
                      <a:pt x="1441" y="680"/>
                    </a:cubicBezTo>
                    <a:cubicBezTo>
                      <a:pt x="1418" y="632"/>
                      <a:pt x="1465" y="537"/>
                      <a:pt x="1644" y="394"/>
                    </a:cubicBezTo>
                    <a:close/>
                    <a:moveTo>
                      <a:pt x="1299" y="1"/>
                    </a:moveTo>
                    <a:cubicBezTo>
                      <a:pt x="727" y="1"/>
                      <a:pt x="227" y="358"/>
                      <a:pt x="60" y="918"/>
                    </a:cubicBezTo>
                    <a:cubicBezTo>
                      <a:pt x="13" y="1037"/>
                      <a:pt x="1" y="1168"/>
                      <a:pt x="1" y="1299"/>
                    </a:cubicBezTo>
                    <a:lnTo>
                      <a:pt x="1" y="1334"/>
                    </a:lnTo>
                    <a:cubicBezTo>
                      <a:pt x="1" y="1608"/>
                      <a:pt x="96" y="1870"/>
                      <a:pt x="275" y="2085"/>
                    </a:cubicBezTo>
                    <a:lnTo>
                      <a:pt x="275" y="2108"/>
                    </a:lnTo>
                    <a:cubicBezTo>
                      <a:pt x="346" y="2192"/>
                      <a:pt x="418" y="2263"/>
                      <a:pt x="513" y="2346"/>
                    </a:cubicBezTo>
                    <a:cubicBezTo>
                      <a:pt x="656" y="2466"/>
                      <a:pt x="846" y="2537"/>
                      <a:pt x="1049" y="2585"/>
                    </a:cubicBezTo>
                    <a:cubicBezTo>
                      <a:pt x="1120" y="2596"/>
                      <a:pt x="1203" y="2608"/>
                      <a:pt x="1299" y="2608"/>
                    </a:cubicBezTo>
                    <a:cubicBezTo>
                      <a:pt x="1501" y="2608"/>
                      <a:pt x="1703" y="2561"/>
                      <a:pt x="1894" y="2477"/>
                    </a:cubicBezTo>
                    <a:cubicBezTo>
                      <a:pt x="2323" y="2251"/>
                      <a:pt x="2608" y="1811"/>
                      <a:pt x="2608" y="1311"/>
                    </a:cubicBezTo>
                    <a:cubicBezTo>
                      <a:pt x="2596" y="1096"/>
                      <a:pt x="2549" y="894"/>
                      <a:pt x="2442" y="703"/>
                    </a:cubicBezTo>
                    <a:cubicBezTo>
                      <a:pt x="2275" y="370"/>
                      <a:pt x="1965" y="144"/>
                      <a:pt x="1620" y="49"/>
                    </a:cubicBezTo>
                    <a:cubicBezTo>
                      <a:pt x="1525" y="13"/>
                      <a:pt x="1406" y="1"/>
                      <a:pt x="1299"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3"/>
            <p:cNvSpPr/>
            <p:nvPr/>
          </p:nvSpPr>
          <p:spPr>
            <a:xfrm>
              <a:off x="2487800" y="3746929"/>
              <a:ext cx="630600" cy="630600"/>
            </a:xfrm>
            <a:prstGeom prst="ellipse">
              <a:avLst/>
            </a:prstGeom>
            <a:solidFill>
              <a:srgbClr val="FFFFFF"/>
            </a:solidFill>
            <a:ln cap="flat" cmpd="sng" w="38100">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3"/>
            <p:cNvGrpSpPr/>
            <p:nvPr/>
          </p:nvGrpSpPr>
          <p:grpSpPr>
            <a:xfrm>
              <a:off x="2646141" y="3912027"/>
              <a:ext cx="313909" cy="300390"/>
              <a:chOff x="2189142" y="2421310"/>
              <a:chExt cx="365904" cy="350064"/>
            </a:xfrm>
          </p:grpSpPr>
          <p:sp>
            <p:nvSpPr>
              <p:cNvPr id="585" name="Google Shape;585;p23"/>
              <p:cNvSpPr/>
              <p:nvPr/>
            </p:nvSpPr>
            <p:spPr>
              <a:xfrm>
                <a:off x="2400384" y="2421310"/>
                <a:ext cx="154662" cy="162613"/>
              </a:xfrm>
              <a:custGeom>
                <a:rect b="b" l="l" r="r" t="t"/>
                <a:pathLst>
                  <a:path extrusionOk="0" h="5133" w="4882">
                    <a:moveTo>
                      <a:pt x="2482" y="0"/>
                    </a:moveTo>
                    <a:cubicBezTo>
                      <a:pt x="1731" y="0"/>
                      <a:pt x="996" y="363"/>
                      <a:pt x="548" y="1036"/>
                    </a:cubicBezTo>
                    <a:cubicBezTo>
                      <a:pt x="0" y="1870"/>
                      <a:pt x="24" y="2941"/>
                      <a:pt x="619" y="3727"/>
                    </a:cubicBezTo>
                    <a:lnTo>
                      <a:pt x="560" y="4953"/>
                    </a:lnTo>
                    <a:cubicBezTo>
                      <a:pt x="560" y="5013"/>
                      <a:pt x="595" y="5073"/>
                      <a:pt x="643" y="5096"/>
                    </a:cubicBezTo>
                    <a:cubicBezTo>
                      <a:pt x="667" y="5108"/>
                      <a:pt x="702" y="5132"/>
                      <a:pt x="726" y="5132"/>
                    </a:cubicBezTo>
                    <a:cubicBezTo>
                      <a:pt x="762" y="5132"/>
                      <a:pt x="774" y="5132"/>
                      <a:pt x="798" y="5108"/>
                    </a:cubicBezTo>
                    <a:lnTo>
                      <a:pt x="1905" y="4596"/>
                    </a:lnTo>
                    <a:cubicBezTo>
                      <a:pt x="2090" y="4640"/>
                      <a:pt x="2289" y="4665"/>
                      <a:pt x="2486" y="4665"/>
                    </a:cubicBezTo>
                    <a:cubicBezTo>
                      <a:pt x="2555" y="4665"/>
                      <a:pt x="2623" y="4662"/>
                      <a:pt x="2691" y="4656"/>
                    </a:cubicBezTo>
                    <a:cubicBezTo>
                      <a:pt x="2786" y="4632"/>
                      <a:pt x="2858" y="4561"/>
                      <a:pt x="2846" y="4477"/>
                    </a:cubicBezTo>
                    <a:cubicBezTo>
                      <a:pt x="2824" y="4389"/>
                      <a:pt x="2761" y="4321"/>
                      <a:pt x="2685" y="4321"/>
                    </a:cubicBezTo>
                    <a:cubicBezTo>
                      <a:pt x="2679" y="4321"/>
                      <a:pt x="2673" y="4322"/>
                      <a:pt x="2667" y="4322"/>
                    </a:cubicBezTo>
                    <a:cubicBezTo>
                      <a:pt x="2597" y="4332"/>
                      <a:pt x="2528" y="4336"/>
                      <a:pt x="2461" y="4336"/>
                    </a:cubicBezTo>
                    <a:cubicBezTo>
                      <a:pt x="2277" y="4336"/>
                      <a:pt x="2103" y="4303"/>
                      <a:pt x="1929" y="4251"/>
                    </a:cubicBezTo>
                    <a:cubicBezTo>
                      <a:pt x="1913" y="4240"/>
                      <a:pt x="1897" y="4234"/>
                      <a:pt x="1880" y="4234"/>
                    </a:cubicBezTo>
                    <a:cubicBezTo>
                      <a:pt x="1859" y="4234"/>
                      <a:pt x="1836" y="4243"/>
                      <a:pt x="1810" y="4263"/>
                    </a:cubicBezTo>
                    <a:lnTo>
                      <a:pt x="905" y="4680"/>
                    </a:lnTo>
                    <a:lnTo>
                      <a:pt x="953" y="3680"/>
                    </a:lnTo>
                    <a:cubicBezTo>
                      <a:pt x="953" y="3632"/>
                      <a:pt x="941" y="3608"/>
                      <a:pt x="917" y="3560"/>
                    </a:cubicBezTo>
                    <a:cubicBezTo>
                      <a:pt x="381" y="2882"/>
                      <a:pt x="345" y="1941"/>
                      <a:pt x="833" y="1215"/>
                    </a:cubicBezTo>
                    <a:cubicBezTo>
                      <a:pt x="1218" y="642"/>
                      <a:pt x="1855" y="327"/>
                      <a:pt x="2504" y="327"/>
                    </a:cubicBezTo>
                    <a:cubicBezTo>
                      <a:pt x="2880" y="327"/>
                      <a:pt x="3259" y="433"/>
                      <a:pt x="3596" y="655"/>
                    </a:cubicBezTo>
                    <a:cubicBezTo>
                      <a:pt x="4048" y="953"/>
                      <a:pt x="4346" y="1405"/>
                      <a:pt x="4453" y="1929"/>
                    </a:cubicBezTo>
                    <a:cubicBezTo>
                      <a:pt x="4548" y="2441"/>
                      <a:pt x="4453" y="2989"/>
                      <a:pt x="4155" y="3418"/>
                    </a:cubicBezTo>
                    <a:cubicBezTo>
                      <a:pt x="3941" y="3727"/>
                      <a:pt x="3643" y="3977"/>
                      <a:pt x="3286" y="4132"/>
                    </a:cubicBezTo>
                    <a:cubicBezTo>
                      <a:pt x="3203" y="4156"/>
                      <a:pt x="3167" y="4263"/>
                      <a:pt x="3203" y="4346"/>
                    </a:cubicBezTo>
                    <a:cubicBezTo>
                      <a:pt x="3221" y="4419"/>
                      <a:pt x="3288" y="4450"/>
                      <a:pt x="3356" y="4450"/>
                    </a:cubicBezTo>
                    <a:cubicBezTo>
                      <a:pt x="3376" y="4450"/>
                      <a:pt x="3397" y="4447"/>
                      <a:pt x="3417" y="4442"/>
                    </a:cubicBezTo>
                    <a:cubicBezTo>
                      <a:pt x="3834" y="4263"/>
                      <a:pt x="4179" y="3977"/>
                      <a:pt x="4429" y="3608"/>
                    </a:cubicBezTo>
                    <a:cubicBezTo>
                      <a:pt x="4763" y="3108"/>
                      <a:pt x="4882" y="2477"/>
                      <a:pt x="4763" y="1882"/>
                    </a:cubicBezTo>
                    <a:cubicBezTo>
                      <a:pt x="4643" y="1274"/>
                      <a:pt x="4286" y="751"/>
                      <a:pt x="3774" y="393"/>
                    </a:cubicBezTo>
                    <a:cubicBezTo>
                      <a:pt x="3376" y="128"/>
                      <a:pt x="2926" y="0"/>
                      <a:pt x="2482"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3"/>
              <p:cNvSpPr/>
              <p:nvPr/>
            </p:nvSpPr>
            <p:spPr>
              <a:xfrm>
                <a:off x="2292862" y="2724899"/>
                <a:ext cx="168252" cy="46475"/>
              </a:xfrm>
              <a:custGeom>
                <a:rect b="b" l="l" r="r" t="t"/>
                <a:pathLst>
                  <a:path extrusionOk="0" h="1467" w="5311">
                    <a:moveTo>
                      <a:pt x="5139" y="1"/>
                    </a:moveTo>
                    <a:cubicBezTo>
                      <a:pt x="5133" y="1"/>
                      <a:pt x="5127" y="1"/>
                      <a:pt x="5120" y="2"/>
                    </a:cubicBezTo>
                    <a:cubicBezTo>
                      <a:pt x="5025" y="26"/>
                      <a:pt x="4954" y="97"/>
                      <a:pt x="4966" y="193"/>
                    </a:cubicBezTo>
                    <a:cubicBezTo>
                      <a:pt x="4966" y="264"/>
                      <a:pt x="4989" y="323"/>
                      <a:pt x="4989" y="395"/>
                    </a:cubicBezTo>
                    <a:lnTo>
                      <a:pt x="4989" y="1145"/>
                    </a:lnTo>
                    <a:lnTo>
                      <a:pt x="167" y="1145"/>
                    </a:lnTo>
                    <a:cubicBezTo>
                      <a:pt x="72" y="1145"/>
                      <a:pt x="1" y="1216"/>
                      <a:pt x="1" y="1300"/>
                    </a:cubicBezTo>
                    <a:cubicBezTo>
                      <a:pt x="1" y="1395"/>
                      <a:pt x="72" y="1466"/>
                      <a:pt x="167" y="1466"/>
                    </a:cubicBezTo>
                    <a:lnTo>
                      <a:pt x="5144" y="1466"/>
                    </a:lnTo>
                    <a:cubicBezTo>
                      <a:pt x="5239" y="1466"/>
                      <a:pt x="5311" y="1395"/>
                      <a:pt x="5311" y="1300"/>
                    </a:cubicBezTo>
                    <a:lnTo>
                      <a:pt x="5311" y="395"/>
                    </a:lnTo>
                    <a:cubicBezTo>
                      <a:pt x="5311" y="323"/>
                      <a:pt x="5311" y="252"/>
                      <a:pt x="5299" y="157"/>
                    </a:cubicBezTo>
                    <a:cubicBezTo>
                      <a:pt x="5288" y="69"/>
                      <a:pt x="5216" y="1"/>
                      <a:pt x="5139"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3"/>
              <p:cNvSpPr/>
              <p:nvPr/>
            </p:nvSpPr>
            <p:spPr>
              <a:xfrm>
                <a:off x="2189142" y="2460149"/>
                <a:ext cx="266714" cy="310844"/>
              </a:xfrm>
              <a:custGeom>
                <a:rect b="b" l="l" r="r" t="t"/>
                <a:pathLst>
                  <a:path extrusionOk="0" h="9812" w="8419">
                    <a:moveTo>
                      <a:pt x="3525" y="787"/>
                    </a:moveTo>
                    <a:lnTo>
                      <a:pt x="3525" y="787"/>
                    </a:lnTo>
                    <a:cubicBezTo>
                      <a:pt x="3322" y="1382"/>
                      <a:pt x="2977" y="1703"/>
                      <a:pt x="2751" y="1834"/>
                    </a:cubicBezTo>
                    <a:cubicBezTo>
                      <a:pt x="2787" y="1358"/>
                      <a:pt x="3096" y="941"/>
                      <a:pt x="3525" y="787"/>
                    </a:cubicBezTo>
                    <a:close/>
                    <a:moveTo>
                      <a:pt x="4692" y="715"/>
                    </a:moveTo>
                    <a:cubicBezTo>
                      <a:pt x="5323" y="715"/>
                      <a:pt x="5846" y="1239"/>
                      <a:pt x="5846" y="1870"/>
                    </a:cubicBezTo>
                    <a:lnTo>
                      <a:pt x="5846" y="2608"/>
                    </a:lnTo>
                    <a:cubicBezTo>
                      <a:pt x="5168" y="2561"/>
                      <a:pt x="4644" y="2215"/>
                      <a:pt x="4299" y="1596"/>
                    </a:cubicBezTo>
                    <a:cubicBezTo>
                      <a:pt x="4108" y="1251"/>
                      <a:pt x="4013" y="906"/>
                      <a:pt x="3977" y="715"/>
                    </a:cubicBezTo>
                    <a:close/>
                    <a:moveTo>
                      <a:pt x="2048" y="2454"/>
                    </a:moveTo>
                    <a:lnTo>
                      <a:pt x="2048" y="3525"/>
                    </a:lnTo>
                    <a:cubicBezTo>
                      <a:pt x="1858" y="3454"/>
                      <a:pt x="1715" y="3275"/>
                      <a:pt x="1715" y="3049"/>
                    </a:cubicBezTo>
                    <a:lnTo>
                      <a:pt x="1715" y="2930"/>
                    </a:lnTo>
                    <a:cubicBezTo>
                      <a:pt x="1715" y="2704"/>
                      <a:pt x="1846" y="2525"/>
                      <a:pt x="2048" y="2454"/>
                    </a:cubicBezTo>
                    <a:close/>
                    <a:moveTo>
                      <a:pt x="6549" y="2454"/>
                    </a:moveTo>
                    <a:cubicBezTo>
                      <a:pt x="6739" y="2537"/>
                      <a:pt x="6894" y="2715"/>
                      <a:pt x="6894" y="2930"/>
                    </a:cubicBezTo>
                    <a:lnTo>
                      <a:pt x="6894" y="3049"/>
                    </a:lnTo>
                    <a:cubicBezTo>
                      <a:pt x="6894" y="3275"/>
                      <a:pt x="6751" y="3454"/>
                      <a:pt x="6549" y="3525"/>
                    </a:cubicBezTo>
                    <a:lnTo>
                      <a:pt x="6549" y="2454"/>
                    </a:lnTo>
                    <a:close/>
                    <a:moveTo>
                      <a:pt x="3739" y="1168"/>
                    </a:moveTo>
                    <a:cubicBezTo>
                      <a:pt x="3799" y="1346"/>
                      <a:pt x="3870" y="1549"/>
                      <a:pt x="3989" y="1763"/>
                    </a:cubicBezTo>
                    <a:cubicBezTo>
                      <a:pt x="4394" y="2489"/>
                      <a:pt x="5025" y="2906"/>
                      <a:pt x="5835" y="2954"/>
                    </a:cubicBezTo>
                    <a:lnTo>
                      <a:pt x="5835" y="3251"/>
                    </a:lnTo>
                    <a:cubicBezTo>
                      <a:pt x="5846" y="3894"/>
                      <a:pt x="5501" y="4489"/>
                      <a:pt x="4942" y="4835"/>
                    </a:cubicBezTo>
                    <a:lnTo>
                      <a:pt x="4692" y="4990"/>
                    </a:lnTo>
                    <a:cubicBezTo>
                      <a:pt x="4573" y="5055"/>
                      <a:pt x="4439" y="5088"/>
                      <a:pt x="4305" y="5088"/>
                    </a:cubicBezTo>
                    <a:cubicBezTo>
                      <a:pt x="4171" y="5088"/>
                      <a:pt x="4037" y="5055"/>
                      <a:pt x="3918" y="4990"/>
                    </a:cubicBezTo>
                    <a:lnTo>
                      <a:pt x="3656" y="4835"/>
                    </a:lnTo>
                    <a:cubicBezTo>
                      <a:pt x="3096" y="4513"/>
                      <a:pt x="2751" y="3906"/>
                      <a:pt x="2751" y="3251"/>
                    </a:cubicBezTo>
                    <a:lnTo>
                      <a:pt x="2751" y="2215"/>
                    </a:lnTo>
                    <a:cubicBezTo>
                      <a:pt x="2965" y="2108"/>
                      <a:pt x="3418" y="1834"/>
                      <a:pt x="3739" y="1168"/>
                    </a:cubicBezTo>
                    <a:close/>
                    <a:moveTo>
                      <a:pt x="4942" y="5228"/>
                    </a:moveTo>
                    <a:lnTo>
                      <a:pt x="4942" y="5656"/>
                    </a:lnTo>
                    <a:cubicBezTo>
                      <a:pt x="4894" y="5656"/>
                      <a:pt x="4834" y="5668"/>
                      <a:pt x="4787" y="5668"/>
                    </a:cubicBezTo>
                    <a:cubicBezTo>
                      <a:pt x="4751" y="5549"/>
                      <a:pt x="4668" y="5454"/>
                      <a:pt x="4573" y="5382"/>
                    </a:cubicBezTo>
                    <a:cubicBezTo>
                      <a:pt x="4668" y="5359"/>
                      <a:pt x="4763" y="5335"/>
                      <a:pt x="4846" y="5275"/>
                    </a:cubicBezTo>
                    <a:lnTo>
                      <a:pt x="4942" y="5228"/>
                    </a:lnTo>
                    <a:close/>
                    <a:moveTo>
                      <a:pt x="4299" y="5656"/>
                    </a:moveTo>
                    <a:cubicBezTo>
                      <a:pt x="4406" y="5656"/>
                      <a:pt x="4477" y="5728"/>
                      <a:pt x="4477" y="5835"/>
                    </a:cubicBezTo>
                    <a:cubicBezTo>
                      <a:pt x="4477" y="5942"/>
                      <a:pt x="4406" y="6013"/>
                      <a:pt x="4299" y="6013"/>
                    </a:cubicBezTo>
                    <a:cubicBezTo>
                      <a:pt x="4215" y="6013"/>
                      <a:pt x="4120" y="5930"/>
                      <a:pt x="4120" y="5835"/>
                    </a:cubicBezTo>
                    <a:cubicBezTo>
                      <a:pt x="4120" y="5728"/>
                      <a:pt x="4192" y="5656"/>
                      <a:pt x="4299" y="5656"/>
                    </a:cubicBezTo>
                    <a:close/>
                    <a:moveTo>
                      <a:pt x="3656" y="5228"/>
                    </a:moveTo>
                    <a:lnTo>
                      <a:pt x="3751" y="5263"/>
                    </a:lnTo>
                    <a:cubicBezTo>
                      <a:pt x="3834" y="5323"/>
                      <a:pt x="3941" y="5359"/>
                      <a:pt x="4037" y="5382"/>
                    </a:cubicBezTo>
                    <a:cubicBezTo>
                      <a:pt x="3882" y="5478"/>
                      <a:pt x="3775" y="5644"/>
                      <a:pt x="3775" y="5835"/>
                    </a:cubicBezTo>
                    <a:cubicBezTo>
                      <a:pt x="3775" y="6121"/>
                      <a:pt x="4013" y="6359"/>
                      <a:pt x="4299" y="6359"/>
                    </a:cubicBezTo>
                    <a:cubicBezTo>
                      <a:pt x="4525" y="6359"/>
                      <a:pt x="4715" y="6204"/>
                      <a:pt x="4787" y="6013"/>
                    </a:cubicBezTo>
                    <a:cubicBezTo>
                      <a:pt x="4834" y="6013"/>
                      <a:pt x="4894" y="6013"/>
                      <a:pt x="4942" y="6002"/>
                    </a:cubicBezTo>
                    <a:lnTo>
                      <a:pt x="4942" y="6073"/>
                    </a:lnTo>
                    <a:lnTo>
                      <a:pt x="4299" y="6514"/>
                    </a:lnTo>
                    <a:lnTo>
                      <a:pt x="3656" y="6061"/>
                    </a:lnTo>
                    <a:lnTo>
                      <a:pt x="3656" y="5228"/>
                    </a:lnTo>
                    <a:close/>
                    <a:moveTo>
                      <a:pt x="3656" y="6466"/>
                    </a:moveTo>
                    <a:lnTo>
                      <a:pt x="4049" y="6740"/>
                    </a:lnTo>
                    <a:lnTo>
                      <a:pt x="3656" y="7204"/>
                    </a:lnTo>
                    <a:lnTo>
                      <a:pt x="3656" y="6549"/>
                    </a:lnTo>
                    <a:lnTo>
                      <a:pt x="3656" y="6466"/>
                    </a:lnTo>
                    <a:close/>
                    <a:moveTo>
                      <a:pt x="4942" y="6466"/>
                    </a:moveTo>
                    <a:lnTo>
                      <a:pt x="4942" y="6549"/>
                    </a:lnTo>
                    <a:lnTo>
                      <a:pt x="4942" y="7204"/>
                    </a:lnTo>
                    <a:lnTo>
                      <a:pt x="4549" y="6740"/>
                    </a:lnTo>
                    <a:lnTo>
                      <a:pt x="4942" y="6466"/>
                    </a:lnTo>
                    <a:close/>
                    <a:moveTo>
                      <a:pt x="3858" y="1"/>
                    </a:moveTo>
                    <a:cubicBezTo>
                      <a:pt x="2858" y="1"/>
                      <a:pt x="2048" y="799"/>
                      <a:pt x="2048" y="1799"/>
                    </a:cubicBezTo>
                    <a:lnTo>
                      <a:pt x="2048" y="2096"/>
                    </a:lnTo>
                    <a:cubicBezTo>
                      <a:pt x="1667" y="2168"/>
                      <a:pt x="1382" y="2513"/>
                      <a:pt x="1382" y="2918"/>
                    </a:cubicBezTo>
                    <a:lnTo>
                      <a:pt x="1382" y="3037"/>
                    </a:lnTo>
                    <a:cubicBezTo>
                      <a:pt x="1382" y="3501"/>
                      <a:pt x="1751" y="3870"/>
                      <a:pt x="2215" y="3870"/>
                    </a:cubicBezTo>
                    <a:cubicBezTo>
                      <a:pt x="2310" y="3870"/>
                      <a:pt x="2382" y="3799"/>
                      <a:pt x="2382" y="3704"/>
                    </a:cubicBezTo>
                    <a:lnTo>
                      <a:pt x="2382" y="2251"/>
                    </a:lnTo>
                    <a:lnTo>
                      <a:pt x="2382" y="1799"/>
                    </a:lnTo>
                    <a:cubicBezTo>
                      <a:pt x="2382" y="1001"/>
                      <a:pt x="3037" y="346"/>
                      <a:pt x="3834" y="346"/>
                    </a:cubicBezTo>
                    <a:lnTo>
                      <a:pt x="4727" y="346"/>
                    </a:lnTo>
                    <a:cubicBezTo>
                      <a:pt x="5537" y="346"/>
                      <a:pt x="6192" y="1001"/>
                      <a:pt x="6192" y="1799"/>
                    </a:cubicBezTo>
                    <a:lnTo>
                      <a:pt x="6192" y="2251"/>
                    </a:lnTo>
                    <a:lnTo>
                      <a:pt x="6192" y="4180"/>
                    </a:lnTo>
                    <a:cubicBezTo>
                      <a:pt x="6192" y="4811"/>
                      <a:pt x="5799" y="5335"/>
                      <a:pt x="5251" y="5549"/>
                    </a:cubicBezTo>
                    <a:lnTo>
                      <a:pt x="5251" y="5001"/>
                    </a:lnTo>
                    <a:cubicBezTo>
                      <a:pt x="5823" y="4597"/>
                      <a:pt x="6156" y="3930"/>
                      <a:pt x="6156" y="3227"/>
                    </a:cubicBezTo>
                    <a:lnTo>
                      <a:pt x="6156" y="1870"/>
                    </a:lnTo>
                    <a:cubicBezTo>
                      <a:pt x="6156" y="1037"/>
                      <a:pt x="5489" y="370"/>
                      <a:pt x="4656" y="370"/>
                    </a:cubicBezTo>
                    <a:lnTo>
                      <a:pt x="3894" y="370"/>
                    </a:lnTo>
                    <a:cubicBezTo>
                      <a:pt x="3834" y="370"/>
                      <a:pt x="3775" y="370"/>
                      <a:pt x="3715" y="382"/>
                    </a:cubicBezTo>
                    <a:cubicBezTo>
                      <a:pt x="2965" y="477"/>
                      <a:pt x="2394" y="1120"/>
                      <a:pt x="2394" y="1870"/>
                    </a:cubicBezTo>
                    <a:lnTo>
                      <a:pt x="2394" y="2084"/>
                    </a:lnTo>
                    <a:lnTo>
                      <a:pt x="2394" y="3227"/>
                    </a:lnTo>
                    <a:cubicBezTo>
                      <a:pt x="2394" y="3930"/>
                      <a:pt x="2739" y="4585"/>
                      <a:pt x="3299" y="5001"/>
                    </a:cubicBezTo>
                    <a:lnTo>
                      <a:pt x="3299" y="6013"/>
                    </a:lnTo>
                    <a:lnTo>
                      <a:pt x="1596" y="6561"/>
                    </a:lnTo>
                    <a:cubicBezTo>
                      <a:pt x="643" y="6859"/>
                      <a:pt x="1" y="7740"/>
                      <a:pt x="1" y="8740"/>
                    </a:cubicBezTo>
                    <a:lnTo>
                      <a:pt x="1" y="9645"/>
                    </a:lnTo>
                    <a:cubicBezTo>
                      <a:pt x="1" y="9740"/>
                      <a:pt x="72" y="9812"/>
                      <a:pt x="167" y="9812"/>
                    </a:cubicBezTo>
                    <a:lnTo>
                      <a:pt x="2739" y="9812"/>
                    </a:lnTo>
                    <a:cubicBezTo>
                      <a:pt x="2822" y="9812"/>
                      <a:pt x="2906" y="9740"/>
                      <a:pt x="2906" y="9645"/>
                    </a:cubicBezTo>
                    <a:cubicBezTo>
                      <a:pt x="2906" y="9550"/>
                      <a:pt x="2822" y="9478"/>
                      <a:pt x="2739" y="9478"/>
                    </a:cubicBezTo>
                    <a:lnTo>
                      <a:pt x="322" y="9478"/>
                    </a:lnTo>
                    <a:lnTo>
                      <a:pt x="322" y="8740"/>
                    </a:lnTo>
                    <a:cubicBezTo>
                      <a:pt x="322" y="7883"/>
                      <a:pt x="882" y="7133"/>
                      <a:pt x="1679" y="6871"/>
                    </a:cubicBezTo>
                    <a:lnTo>
                      <a:pt x="3287" y="6359"/>
                    </a:lnTo>
                    <a:lnTo>
                      <a:pt x="3287" y="6537"/>
                    </a:lnTo>
                    <a:lnTo>
                      <a:pt x="3287" y="7657"/>
                    </a:lnTo>
                    <a:cubicBezTo>
                      <a:pt x="3287" y="7728"/>
                      <a:pt x="3334" y="7788"/>
                      <a:pt x="3394" y="7811"/>
                    </a:cubicBezTo>
                    <a:cubicBezTo>
                      <a:pt x="3406" y="7811"/>
                      <a:pt x="3441" y="7835"/>
                      <a:pt x="3453" y="7835"/>
                    </a:cubicBezTo>
                    <a:cubicBezTo>
                      <a:pt x="3501" y="7835"/>
                      <a:pt x="3537" y="7811"/>
                      <a:pt x="3584" y="7776"/>
                    </a:cubicBezTo>
                    <a:lnTo>
                      <a:pt x="4275" y="6966"/>
                    </a:lnTo>
                    <a:lnTo>
                      <a:pt x="4954" y="7776"/>
                    </a:lnTo>
                    <a:cubicBezTo>
                      <a:pt x="4989" y="7811"/>
                      <a:pt x="5025" y="7835"/>
                      <a:pt x="5084" y="7835"/>
                    </a:cubicBezTo>
                    <a:cubicBezTo>
                      <a:pt x="5108" y="7835"/>
                      <a:pt x="5132" y="7835"/>
                      <a:pt x="5144" y="7811"/>
                    </a:cubicBezTo>
                    <a:cubicBezTo>
                      <a:pt x="5204" y="7788"/>
                      <a:pt x="5251" y="7728"/>
                      <a:pt x="5251" y="7657"/>
                    </a:cubicBezTo>
                    <a:lnTo>
                      <a:pt x="5251" y="6359"/>
                    </a:lnTo>
                    <a:lnTo>
                      <a:pt x="6859" y="6871"/>
                    </a:lnTo>
                    <a:cubicBezTo>
                      <a:pt x="7382" y="7037"/>
                      <a:pt x="7811" y="7430"/>
                      <a:pt x="8037" y="7918"/>
                    </a:cubicBezTo>
                    <a:cubicBezTo>
                      <a:pt x="8074" y="7991"/>
                      <a:pt x="8131" y="8022"/>
                      <a:pt x="8198" y="8022"/>
                    </a:cubicBezTo>
                    <a:cubicBezTo>
                      <a:pt x="8219" y="8022"/>
                      <a:pt x="8241" y="8019"/>
                      <a:pt x="8263" y="8014"/>
                    </a:cubicBezTo>
                    <a:cubicBezTo>
                      <a:pt x="8383" y="7990"/>
                      <a:pt x="8418" y="7895"/>
                      <a:pt x="8383" y="7799"/>
                    </a:cubicBezTo>
                    <a:cubicBezTo>
                      <a:pt x="8109" y="7216"/>
                      <a:pt x="7609" y="6775"/>
                      <a:pt x="6989" y="6561"/>
                    </a:cubicBezTo>
                    <a:lnTo>
                      <a:pt x="5287" y="6013"/>
                    </a:lnTo>
                    <a:lnTo>
                      <a:pt x="5287" y="5906"/>
                    </a:lnTo>
                    <a:cubicBezTo>
                      <a:pt x="6013" y="5680"/>
                      <a:pt x="6549" y="5001"/>
                      <a:pt x="6549" y="4180"/>
                    </a:cubicBezTo>
                    <a:lnTo>
                      <a:pt x="6549" y="3858"/>
                    </a:lnTo>
                    <a:cubicBezTo>
                      <a:pt x="6930" y="3775"/>
                      <a:pt x="7216" y="3442"/>
                      <a:pt x="7216" y="3037"/>
                    </a:cubicBezTo>
                    <a:lnTo>
                      <a:pt x="7216" y="2918"/>
                    </a:lnTo>
                    <a:cubicBezTo>
                      <a:pt x="7216" y="2513"/>
                      <a:pt x="6930" y="2168"/>
                      <a:pt x="6549" y="2096"/>
                    </a:cubicBezTo>
                    <a:lnTo>
                      <a:pt x="6549" y="1799"/>
                    </a:lnTo>
                    <a:cubicBezTo>
                      <a:pt x="6549" y="799"/>
                      <a:pt x="5739" y="1"/>
                      <a:pt x="475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3"/>
              <p:cNvSpPr/>
              <p:nvPr/>
            </p:nvSpPr>
            <p:spPr>
              <a:xfrm>
                <a:off x="2320012" y="2699682"/>
                <a:ext cx="10993" cy="11341"/>
              </a:xfrm>
              <a:custGeom>
                <a:rect b="b" l="l" r="r" t="t"/>
                <a:pathLst>
                  <a:path extrusionOk="0" h="358" w="347">
                    <a:moveTo>
                      <a:pt x="168" y="0"/>
                    </a:moveTo>
                    <a:cubicBezTo>
                      <a:pt x="84" y="0"/>
                      <a:pt x="1" y="72"/>
                      <a:pt x="1" y="167"/>
                    </a:cubicBezTo>
                    <a:lnTo>
                      <a:pt x="1" y="191"/>
                    </a:lnTo>
                    <a:cubicBezTo>
                      <a:pt x="1" y="286"/>
                      <a:pt x="84" y="357"/>
                      <a:pt x="168" y="357"/>
                    </a:cubicBezTo>
                    <a:cubicBezTo>
                      <a:pt x="263" y="357"/>
                      <a:pt x="334" y="286"/>
                      <a:pt x="334" y="191"/>
                    </a:cubicBezTo>
                    <a:lnTo>
                      <a:pt x="334" y="167"/>
                    </a:lnTo>
                    <a:cubicBezTo>
                      <a:pt x="346" y="72"/>
                      <a:pt x="263" y="0"/>
                      <a:pt x="168"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3"/>
              <p:cNvSpPr/>
              <p:nvPr/>
            </p:nvSpPr>
            <p:spPr>
              <a:xfrm>
                <a:off x="2320012" y="2718151"/>
                <a:ext cx="10993" cy="11341"/>
              </a:xfrm>
              <a:custGeom>
                <a:rect b="b" l="l" r="r" t="t"/>
                <a:pathLst>
                  <a:path extrusionOk="0" h="358" w="347">
                    <a:moveTo>
                      <a:pt x="168" y="1"/>
                    </a:moveTo>
                    <a:cubicBezTo>
                      <a:pt x="84" y="1"/>
                      <a:pt x="1" y="72"/>
                      <a:pt x="1" y="167"/>
                    </a:cubicBezTo>
                    <a:lnTo>
                      <a:pt x="1" y="191"/>
                    </a:lnTo>
                    <a:cubicBezTo>
                      <a:pt x="1" y="286"/>
                      <a:pt x="84" y="358"/>
                      <a:pt x="168" y="358"/>
                    </a:cubicBezTo>
                    <a:cubicBezTo>
                      <a:pt x="263" y="358"/>
                      <a:pt x="334" y="286"/>
                      <a:pt x="334" y="191"/>
                    </a:cubicBezTo>
                    <a:lnTo>
                      <a:pt x="334" y="167"/>
                    </a:lnTo>
                    <a:cubicBezTo>
                      <a:pt x="346" y="72"/>
                      <a:pt x="263" y="1"/>
                      <a:pt x="168"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3"/>
              <p:cNvSpPr/>
              <p:nvPr/>
            </p:nvSpPr>
            <p:spPr>
              <a:xfrm>
                <a:off x="2364522" y="2716662"/>
                <a:ext cx="63804" cy="30571"/>
              </a:xfrm>
              <a:custGeom>
                <a:rect b="b" l="l" r="r" t="t"/>
                <a:pathLst>
                  <a:path extrusionOk="0" h="965" w="2014">
                    <a:moveTo>
                      <a:pt x="1596" y="322"/>
                    </a:moveTo>
                    <a:cubicBezTo>
                      <a:pt x="1632" y="322"/>
                      <a:pt x="1668" y="357"/>
                      <a:pt x="1668" y="405"/>
                    </a:cubicBezTo>
                    <a:lnTo>
                      <a:pt x="1668" y="560"/>
                    </a:lnTo>
                    <a:cubicBezTo>
                      <a:pt x="1668" y="607"/>
                      <a:pt x="1632" y="643"/>
                      <a:pt x="1596" y="643"/>
                    </a:cubicBezTo>
                    <a:lnTo>
                      <a:pt x="382" y="643"/>
                    </a:lnTo>
                    <a:cubicBezTo>
                      <a:pt x="346" y="643"/>
                      <a:pt x="310" y="607"/>
                      <a:pt x="310" y="560"/>
                    </a:cubicBezTo>
                    <a:lnTo>
                      <a:pt x="310" y="405"/>
                    </a:lnTo>
                    <a:cubicBezTo>
                      <a:pt x="310" y="357"/>
                      <a:pt x="346" y="322"/>
                      <a:pt x="382" y="322"/>
                    </a:cubicBezTo>
                    <a:close/>
                    <a:moveTo>
                      <a:pt x="406" y="0"/>
                    </a:moveTo>
                    <a:cubicBezTo>
                      <a:pt x="180" y="0"/>
                      <a:pt x="1" y="179"/>
                      <a:pt x="1" y="405"/>
                    </a:cubicBezTo>
                    <a:lnTo>
                      <a:pt x="1" y="572"/>
                    </a:lnTo>
                    <a:cubicBezTo>
                      <a:pt x="1" y="786"/>
                      <a:pt x="180" y="964"/>
                      <a:pt x="406" y="964"/>
                    </a:cubicBezTo>
                    <a:lnTo>
                      <a:pt x="1608" y="964"/>
                    </a:lnTo>
                    <a:cubicBezTo>
                      <a:pt x="1834" y="964"/>
                      <a:pt x="2013" y="786"/>
                      <a:pt x="2013" y="572"/>
                    </a:cubicBezTo>
                    <a:lnTo>
                      <a:pt x="2013" y="405"/>
                    </a:lnTo>
                    <a:cubicBezTo>
                      <a:pt x="2013" y="179"/>
                      <a:pt x="1834" y="0"/>
                      <a:pt x="1608"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3"/>
              <p:cNvSpPr/>
              <p:nvPr/>
            </p:nvSpPr>
            <p:spPr>
              <a:xfrm>
                <a:off x="2437323" y="2454510"/>
                <a:ext cx="82273" cy="83002"/>
              </a:xfrm>
              <a:custGeom>
                <a:rect b="b" l="l" r="r" t="t"/>
                <a:pathLst>
                  <a:path extrusionOk="0" h="2620" w="2597">
                    <a:moveTo>
                      <a:pt x="1299" y="655"/>
                    </a:moveTo>
                    <a:cubicBezTo>
                      <a:pt x="1656" y="655"/>
                      <a:pt x="1942" y="953"/>
                      <a:pt x="1942" y="1310"/>
                    </a:cubicBezTo>
                    <a:cubicBezTo>
                      <a:pt x="1930" y="1667"/>
                      <a:pt x="1644" y="1965"/>
                      <a:pt x="1299" y="1965"/>
                    </a:cubicBezTo>
                    <a:cubicBezTo>
                      <a:pt x="941" y="1965"/>
                      <a:pt x="668" y="1667"/>
                      <a:pt x="668" y="1310"/>
                    </a:cubicBezTo>
                    <a:cubicBezTo>
                      <a:pt x="668" y="953"/>
                      <a:pt x="941" y="655"/>
                      <a:pt x="1299" y="655"/>
                    </a:cubicBezTo>
                    <a:close/>
                    <a:moveTo>
                      <a:pt x="1299" y="0"/>
                    </a:moveTo>
                    <a:cubicBezTo>
                      <a:pt x="1215" y="0"/>
                      <a:pt x="1132" y="72"/>
                      <a:pt x="1132" y="167"/>
                    </a:cubicBezTo>
                    <a:lnTo>
                      <a:pt x="1132" y="346"/>
                    </a:lnTo>
                    <a:cubicBezTo>
                      <a:pt x="989" y="369"/>
                      <a:pt x="858" y="429"/>
                      <a:pt x="751" y="500"/>
                    </a:cubicBezTo>
                    <a:lnTo>
                      <a:pt x="620" y="369"/>
                    </a:lnTo>
                    <a:cubicBezTo>
                      <a:pt x="590" y="340"/>
                      <a:pt x="546" y="325"/>
                      <a:pt x="501" y="325"/>
                    </a:cubicBezTo>
                    <a:cubicBezTo>
                      <a:pt x="456" y="325"/>
                      <a:pt x="412" y="340"/>
                      <a:pt x="382" y="369"/>
                    </a:cubicBezTo>
                    <a:cubicBezTo>
                      <a:pt x="322" y="429"/>
                      <a:pt x="322" y="548"/>
                      <a:pt x="382" y="607"/>
                    </a:cubicBezTo>
                    <a:lnTo>
                      <a:pt x="513" y="750"/>
                    </a:lnTo>
                    <a:cubicBezTo>
                      <a:pt x="441" y="857"/>
                      <a:pt x="382" y="1000"/>
                      <a:pt x="346" y="1143"/>
                    </a:cubicBezTo>
                    <a:lnTo>
                      <a:pt x="168" y="1143"/>
                    </a:lnTo>
                    <a:cubicBezTo>
                      <a:pt x="84" y="1143"/>
                      <a:pt x="1" y="1227"/>
                      <a:pt x="1" y="1310"/>
                    </a:cubicBezTo>
                    <a:cubicBezTo>
                      <a:pt x="1" y="1405"/>
                      <a:pt x="84" y="1477"/>
                      <a:pt x="168" y="1477"/>
                    </a:cubicBezTo>
                    <a:lnTo>
                      <a:pt x="346" y="1477"/>
                    </a:lnTo>
                    <a:cubicBezTo>
                      <a:pt x="382" y="1619"/>
                      <a:pt x="441" y="1762"/>
                      <a:pt x="513" y="1881"/>
                    </a:cubicBezTo>
                    <a:lnTo>
                      <a:pt x="382" y="2012"/>
                    </a:lnTo>
                    <a:cubicBezTo>
                      <a:pt x="322" y="2072"/>
                      <a:pt x="322" y="2191"/>
                      <a:pt x="382" y="2251"/>
                    </a:cubicBezTo>
                    <a:cubicBezTo>
                      <a:pt x="406" y="2274"/>
                      <a:pt x="453" y="2298"/>
                      <a:pt x="501" y="2298"/>
                    </a:cubicBezTo>
                    <a:cubicBezTo>
                      <a:pt x="537" y="2298"/>
                      <a:pt x="584" y="2274"/>
                      <a:pt x="620" y="2251"/>
                    </a:cubicBezTo>
                    <a:lnTo>
                      <a:pt x="751" y="2120"/>
                    </a:lnTo>
                    <a:cubicBezTo>
                      <a:pt x="870" y="2191"/>
                      <a:pt x="1001" y="2251"/>
                      <a:pt x="1132" y="2274"/>
                    </a:cubicBezTo>
                    <a:lnTo>
                      <a:pt x="1132" y="2453"/>
                    </a:lnTo>
                    <a:cubicBezTo>
                      <a:pt x="1132" y="2548"/>
                      <a:pt x="1215" y="2620"/>
                      <a:pt x="1299" y="2620"/>
                    </a:cubicBezTo>
                    <a:cubicBezTo>
                      <a:pt x="1394" y="2620"/>
                      <a:pt x="1465" y="2548"/>
                      <a:pt x="1465" y="2453"/>
                    </a:cubicBezTo>
                    <a:lnTo>
                      <a:pt x="1465" y="2274"/>
                    </a:lnTo>
                    <a:cubicBezTo>
                      <a:pt x="1608" y="2251"/>
                      <a:pt x="1751" y="2191"/>
                      <a:pt x="1846" y="2120"/>
                    </a:cubicBezTo>
                    <a:lnTo>
                      <a:pt x="1989" y="2251"/>
                    </a:lnTo>
                    <a:cubicBezTo>
                      <a:pt x="2013" y="2274"/>
                      <a:pt x="2061" y="2298"/>
                      <a:pt x="2108" y="2298"/>
                    </a:cubicBezTo>
                    <a:cubicBezTo>
                      <a:pt x="2144" y="2298"/>
                      <a:pt x="2192" y="2274"/>
                      <a:pt x="2227" y="2251"/>
                    </a:cubicBezTo>
                    <a:cubicBezTo>
                      <a:pt x="2287" y="2191"/>
                      <a:pt x="2287" y="2072"/>
                      <a:pt x="2227" y="2012"/>
                    </a:cubicBezTo>
                    <a:lnTo>
                      <a:pt x="2084" y="1881"/>
                    </a:lnTo>
                    <a:cubicBezTo>
                      <a:pt x="2168" y="1762"/>
                      <a:pt x="2227" y="1619"/>
                      <a:pt x="2251" y="1477"/>
                    </a:cubicBezTo>
                    <a:lnTo>
                      <a:pt x="2430" y="1477"/>
                    </a:lnTo>
                    <a:cubicBezTo>
                      <a:pt x="2525" y="1477"/>
                      <a:pt x="2596" y="1405"/>
                      <a:pt x="2596" y="1310"/>
                    </a:cubicBezTo>
                    <a:cubicBezTo>
                      <a:pt x="2596" y="1227"/>
                      <a:pt x="2525" y="1143"/>
                      <a:pt x="2430" y="1143"/>
                    </a:cubicBezTo>
                    <a:lnTo>
                      <a:pt x="2251" y="1143"/>
                    </a:lnTo>
                    <a:cubicBezTo>
                      <a:pt x="2227" y="1000"/>
                      <a:pt x="2168" y="869"/>
                      <a:pt x="2096" y="750"/>
                    </a:cubicBezTo>
                    <a:lnTo>
                      <a:pt x="2227" y="607"/>
                    </a:lnTo>
                    <a:cubicBezTo>
                      <a:pt x="2287" y="548"/>
                      <a:pt x="2287" y="429"/>
                      <a:pt x="2227" y="369"/>
                    </a:cubicBezTo>
                    <a:cubicBezTo>
                      <a:pt x="2198" y="340"/>
                      <a:pt x="2153" y="325"/>
                      <a:pt x="2108" y="325"/>
                    </a:cubicBezTo>
                    <a:cubicBezTo>
                      <a:pt x="2064" y="325"/>
                      <a:pt x="2019" y="340"/>
                      <a:pt x="1989" y="369"/>
                    </a:cubicBezTo>
                    <a:lnTo>
                      <a:pt x="1846" y="500"/>
                    </a:lnTo>
                    <a:cubicBezTo>
                      <a:pt x="1727" y="429"/>
                      <a:pt x="1596" y="369"/>
                      <a:pt x="1465" y="346"/>
                    </a:cubicBezTo>
                    <a:lnTo>
                      <a:pt x="1465" y="167"/>
                    </a:lnTo>
                    <a:cubicBezTo>
                      <a:pt x="1465" y="72"/>
                      <a:pt x="1394" y="0"/>
                      <a:pt x="1299"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3"/>
              <p:cNvSpPr/>
              <p:nvPr/>
            </p:nvSpPr>
            <p:spPr>
              <a:xfrm>
                <a:off x="2462603" y="2479759"/>
                <a:ext cx="32092" cy="32092"/>
              </a:xfrm>
              <a:custGeom>
                <a:rect b="b" l="l" r="r" t="t"/>
                <a:pathLst>
                  <a:path extrusionOk="0" h="1013" w="1013">
                    <a:moveTo>
                      <a:pt x="501" y="358"/>
                    </a:moveTo>
                    <a:cubicBezTo>
                      <a:pt x="596" y="358"/>
                      <a:pt x="667" y="441"/>
                      <a:pt x="667" y="525"/>
                    </a:cubicBezTo>
                    <a:cubicBezTo>
                      <a:pt x="667" y="620"/>
                      <a:pt x="596" y="692"/>
                      <a:pt x="501" y="692"/>
                    </a:cubicBezTo>
                    <a:cubicBezTo>
                      <a:pt x="417" y="692"/>
                      <a:pt x="346" y="620"/>
                      <a:pt x="346" y="525"/>
                    </a:cubicBezTo>
                    <a:cubicBezTo>
                      <a:pt x="346" y="441"/>
                      <a:pt x="417" y="358"/>
                      <a:pt x="501" y="358"/>
                    </a:cubicBezTo>
                    <a:close/>
                    <a:moveTo>
                      <a:pt x="501" y="1"/>
                    </a:moveTo>
                    <a:cubicBezTo>
                      <a:pt x="227" y="1"/>
                      <a:pt x="1" y="227"/>
                      <a:pt x="1" y="513"/>
                    </a:cubicBezTo>
                    <a:cubicBezTo>
                      <a:pt x="1" y="799"/>
                      <a:pt x="227" y="1013"/>
                      <a:pt x="501" y="1013"/>
                    </a:cubicBezTo>
                    <a:cubicBezTo>
                      <a:pt x="786" y="1013"/>
                      <a:pt x="1013" y="799"/>
                      <a:pt x="1013" y="513"/>
                    </a:cubicBezTo>
                    <a:cubicBezTo>
                      <a:pt x="1001" y="251"/>
                      <a:pt x="774" y="1"/>
                      <a:pt x="50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3"/>
              <p:cNvSpPr/>
              <p:nvPr/>
            </p:nvSpPr>
            <p:spPr>
              <a:xfrm>
                <a:off x="2314373" y="2546921"/>
                <a:ext cx="21891" cy="36242"/>
              </a:xfrm>
              <a:custGeom>
                <a:rect b="b" l="l" r="r" t="t"/>
                <a:pathLst>
                  <a:path extrusionOk="0" h="1144" w="691">
                    <a:moveTo>
                      <a:pt x="167" y="0"/>
                    </a:moveTo>
                    <a:cubicBezTo>
                      <a:pt x="72" y="0"/>
                      <a:pt x="0" y="72"/>
                      <a:pt x="0" y="167"/>
                    </a:cubicBezTo>
                    <a:lnTo>
                      <a:pt x="0" y="988"/>
                    </a:lnTo>
                    <a:cubicBezTo>
                      <a:pt x="0" y="1072"/>
                      <a:pt x="72" y="1143"/>
                      <a:pt x="167" y="1143"/>
                    </a:cubicBezTo>
                    <a:lnTo>
                      <a:pt x="524" y="1143"/>
                    </a:lnTo>
                    <a:cubicBezTo>
                      <a:pt x="620" y="1143"/>
                      <a:pt x="691" y="1072"/>
                      <a:pt x="691" y="988"/>
                    </a:cubicBezTo>
                    <a:cubicBezTo>
                      <a:pt x="691" y="893"/>
                      <a:pt x="620" y="822"/>
                      <a:pt x="524" y="822"/>
                    </a:cubicBezTo>
                    <a:lnTo>
                      <a:pt x="334" y="822"/>
                    </a:lnTo>
                    <a:lnTo>
                      <a:pt x="334" y="167"/>
                    </a:lnTo>
                    <a:cubicBezTo>
                      <a:pt x="334" y="72"/>
                      <a:pt x="262" y="0"/>
                      <a:pt x="167"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23"/>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4"/>
          <p:cNvSpPr txBox="1"/>
          <p:nvPr>
            <p:ph idx="1" type="body"/>
          </p:nvPr>
        </p:nvSpPr>
        <p:spPr>
          <a:xfrm>
            <a:off x="727650" y="1390450"/>
            <a:ext cx="81369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For this experiment 500 tracks have been used.</a:t>
            </a:r>
            <a:endParaRPr/>
          </a:p>
        </p:txBody>
      </p:sp>
      <p:sp>
        <p:nvSpPr>
          <p:cNvPr id="600" name="Google Shape;600;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601" name="Google Shape;601;p24"/>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grpSp>
        <p:nvGrpSpPr>
          <p:cNvPr id="602" name="Google Shape;602;p24"/>
          <p:cNvGrpSpPr/>
          <p:nvPr/>
        </p:nvGrpSpPr>
        <p:grpSpPr>
          <a:xfrm>
            <a:off x="185988" y="1882351"/>
            <a:ext cx="8772018" cy="2325544"/>
            <a:chOff x="780363" y="2179150"/>
            <a:chExt cx="7507075" cy="1966800"/>
          </a:xfrm>
        </p:grpSpPr>
        <p:pic>
          <p:nvPicPr>
            <p:cNvPr id="603" name="Google Shape;603;p24"/>
            <p:cNvPicPr preferRelativeResize="0"/>
            <p:nvPr/>
          </p:nvPicPr>
          <p:blipFill>
            <a:blip r:embed="rId3">
              <a:alphaModFix/>
            </a:blip>
            <a:stretch>
              <a:fillRect/>
            </a:stretch>
          </p:blipFill>
          <p:spPr>
            <a:xfrm>
              <a:off x="780362" y="2179150"/>
              <a:ext cx="1792749" cy="1966151"/>
            </a:xfrm>
            <a:prstGeom prst="rect">
              <a:avLst/>
            </a:prstGeom>
            <a:noFill/>
            <a:ln>
              <a:noFill/>
            </a:ln>
          </p:spPr>
        </p:pic>
        <p:pic>
          <p:nvPicPr>
            <p:cNvPr id="604" name="Google Shape;604;p24"/>
            <p:cNvPicPr preferRelativeResize="0"/>
            <p:nvPr/>
          </p:nvPicPr>
          <p:blipFill>
            <a:blip r:embed="rId4">
              <a:alphaModFix/>
            </a:blip>
            <a:stretch>
              <a:fillRect/>
            </a:stretch>
          </p:blipFill>
          <p:spPr>
            <a:xfrm>
              <a:off x="2788188" y="2179150"/>
              <a:ext cx="1602496" cy="1966149"/>
            </a:xfrm>
            <a:prstGeom prst="rect">
              <a:avLst/>
            </a:prstGeom>
            <a:noFill/>
            <a:ln>
              <a:noFill/>
            </a:ln>
          </p:spPr>
        </p:pic>
        <p:pic>
          <p:nvPicPr>
            <p:cNvPr id="605" name="Google Shape;605;p24"/>
            <p:cNvPicPr preferRelativeResize="0"/>
            <p:nvPr/>
          </p:nvPicPr>
          <p:blipFill>
            <a:blip r:embed="rId5">
              <a:alphaModFix/>
            </a:blip>
            <a:stretch>
              <a:fillRect/>
            </a:stretch>
          </p:blipFill>
          <p:spPr>
            <a:xfrm>
              <a:off x="4641435" y="2182738"/>
              <a:ext cx="1602501" cy="1958976"/>
            </a:xfrm>
            <a:prstGeom prst="rect">
              <a:avLst/>
            </a:prstGeom>
            <a:noFill/>
            <a:ln>
              <a:noFill/>
            </a:ln>
          </p:spPr>
        </p:pic>
        <p:pic>
          <p:nvPicPr>
            <p:cNvPr id="606" name="Google Shape;606;p24"/>
            <p:cNvPicPr preferRelativeResize="0"/>
            <p:nvPr/>
          </p:nvPicPr>
          <p:blipFill>
            <a:blip r:embed="rId6">
              <a:alphaModFix/>
            </a:blip>
            <a:stretch>
              <a:fillRect/>
            </a:stretch>
          </p:blipFill>
          <p:spPr>
            <a:xfrm>
              <a:off x="6455460" y="2179800"/>
              <a:ext cx="1831977" cy="1966150"/>
            </a:xfrm>
            <a:prstGeom prst="rect">
              <a:avLst/>
            </a:prstGeom>
            <a:noFill/>
            <a:ln>
              <a:noFill/>
            </a:ln>
          </p:spPr>
        </p:pic>
      </p:grpSp>
      <p:sp>
        <p:nvSpPr>
          <p:cNvPr id="607" name="Google Shape;607;p24"/>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Anomaly Detection: Adriatic Results</a:t>
            </a:r>
            <a:endParaRPr sz="2400"/>
          </a:p>
        </p:txBody>
      </p:sp>
      <p:sp>
        <p:nvSpPr>
          <p:cNvPr id="608" name="Google Shape;608;p24"/>
          <p:cNvSpPr/>
          <p:nvPr/>
        </p:nvSpPr>
        <p:spPr>
          <a:xfrm>
            <a:off x="4343925" y="-282200"/>
            <a:ext cx="4979232" cy="2058164"/>
          </a:xfrm>
          <a:custGeom>
            <a:rect b="b" l="l" r="r" t="t"/>
            <a:pathLst>
              <a:path extrusionOk="0" h="90678" w="220980">
                <a:moveTo>
                  <a:pt x="0" y="0"/>
                </a:moveTo>
                <a:cubicBezTo>
                  <a:pt x="5080" y="7303"/>
                  <a:pt x="18860" y="35687"/>
                  <a:pt x="30480" y="43815"/>
                </a:cubicBezTo>
                <a:cubicBezTo>
                  <a:pt x="42101" y="51943"/>
                  <a:pt x="53467" y="51118"/>
                  <a:pt x="69723" y="48768"/>
                </a:cubicBezTo>
                <a:cubicBezTo>
                  <a:pt x="85979" y="46419"/>
                  <a:pt x="110363" y="26543"/>
                  <a:pt x="128016" y="29718"/>
                </a:cubicBezTo>
                <a:cubicBezTo>
                  <a:pt x="145669" y="32893"/>
                  <a:pt x="160147" y="57658"/>
                  <a:pt x="175641" y="67818"/>
                </a:cubicBezTo>
                <a:cubicBezTo>
                  <a:pt x="191135" y="77978"/>
                  <a:pt x="213424" y="86868"/>
                  <a:pt x="220980" y="90678"/>
                </a:cubicBezTo>
              </a:path>
            </a:pathLst>
          </a:custGeom>
          <a:noFill/>
          <a:ln cap="flat" cmpd="sng" w="28575">
            <a:solidFill>
              <a:srgbClr val="869FB2"/>
            </a:solidFill>
            <a:prstDash val="lgDashDot"/>
            <a:round/>
            <a:headEnd len="med" w="med" type="none"/>
            <a:tailEnd len="med" w="med" type="none"/>
          </a:ln>
        </p:spPr>
      </p:sp>
      <p:grpSp>
        <p:nvGrpSpPr>
          <p:cNvPr id="609" name="Google Shape;609;p24"/>
          <p:cNvGrpSpPr/>
          <p:nvPr/>
        </p:nvGrpSpPr>
        <p:grpSpPr>
          <a:xfrm rot="-5400000">
            <a:off x="7567903" y="512946"/>
            <a:ext cx="934508" cy="1002290"/>
            <a:chOff x="4494325" y="935475"/>
            <a:chExt cx="1945675" cy="2086800"/>
          </a:xfrm>
        </p:grpSpPr>
        <p:sp>
          <p:nvSpPr>
            <p:cNvPr id="610" name="Google Shape;610;p24"/>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EE0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7"/>
          <p:cNvSpPr txBox="1"/>
          <p:nvPr>
            <p:ph type="ctrTitle"/>
          </p:nvPr>
        </p:nvSpPr>
        <p:spPr>
          <a:xfrm>
            <a:off x="729450" y="1322450"/>
            <a:ext cx="7688100" cy="8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In collaboration with:</a:t>
            </a:r>
            <a:endParaRPr sz="2400"/>
          </a:p>
        </p:txBody>
      </p:sp>
      <p:sp>
        <p:nvSpPr>
          <p:cNvPr id="73" name="Google Shape;73;p7"/>
          <p:cNvSpPr txBox="1"/>
          <p:nvPr>
            <p:ph idx="1" type="subTitle"/>
          </p:nvPr>
        </p:nvSpPr>
        <p:spPr>
          <a:xfrm>
            <a:off x="727950" y="3934150"/>
            <a:ext cx="7688100" cy="8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it-IT"/>
              <a:t>Elman s.r.l. </a:t>
            </a:r>
            <a:r>
              <a:rPr lang="it-IT"/>
              <a:t>is a Italian manufacturer specializing in shipborne and land-based Automatic Identification Systems (AIS) equipment for both military and civil applications.</a:t>
            </a:r>
            <a:endParaRPr/>
          </a:p>
          <a:p>
            <a:pPr indent="0" lvl="0" marL="0" rtl="0" algn="l">
              <a:spcBef>
                <a:spcPts val="0"/>
              </a:spcBef>
              <a:spcAft>
                <a:spcPts val="0"/>
              </a:spcAft>
              <a:buNone/>
            </a:pPr>
            <a:r>
              <a:t/>
            </a:r>
            <a:endParaRPr/>
          </a:p>
        </p:txBody>
      </p:sp>
      <p:sp>
        <p:nvSpPr>
          <p:cNvPr id="74" name="Google Shape;7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pic>
        <p:nvPicPr>
          <p:cNvPr id="75" name="Google Shape;75;p7"/>
          <p:cNvPicPr preferRelativeResize="0"/>
          <p:nvPr/>
        </p:nvPicPr>
        <p:blipFill>
          <a:blip r:embed="rId3">
            <a:alphaModFix/>
          </a:blip>
          <a:stretch>
            <a:fillRect/>
          </a:stretch>
        </p:blipFill>
        <p:spPr>
          <a:xfrm>
            <a:off x="2181763" y="2160902"/>
            <a:ext cx="4783473" cy="1422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5"/>
          <p:cNvSpPr txBox="1"/>
          <p:nvPr>
            <p:ph type="title"/>
          </p:nvPr>
        </p:nvSpPr>
        <p:spPr>
          <a:xfrm>
            <a:off x="499050" y="861800"/>
            <a:ext cx="2862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Anomaly Detection: </a:t>
            </a:r>
            <a:r>
              <a:rPr lang="it-IT" sz="2400"/>
              <a:t>Adriatic Results</a:t>
            </a:r>
            <a:endParaRPr sz="2400"/>
          </a:p>
        </p:txBody>
      </p:sp>
      <p:sp>
        <p:nvSpPr>
          <p:cNvPr id="633" name="Google Shape;633;p25"/>
          <p:cNvSpPr txBox="1"/>
          <p:nvPr>
            <p:ph idx="1" type="body"/>
          </p:nvPr>
        </p:nvSpPr>
        <p:spPr>
          <a:xfrm>
            <a:off x="472200" y="2285400"/>
            <a:ext cx="2916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a:t>The method </a:t>
            </a:r>
            <a:r>
              <a:rPr lang="it-IT"/>
              <a:t>correctly</a:t>
            </a:r>
            <a:r>
              <a:rPr lang="it-IT"/>
              <a:t> classifies 19 clusters ( a subset of them is shown).</a:t>
            </a:r>
            <a:endParaRPr/>
          </a:p>
        </p:txBody>
      </p:sp>
      <p:sp>
        <p:nvSpPr>
          <p:cNvPr id="634" name="Google Shape;634;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635" name="Google Shape;635;p25"/>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pic>
        <p:nvPicPr>
          <p:cNvPr id="636" name="Google Shape;636;p25"/>
          <p:cNvPicPr preferRelativeResize="0"/>
          <p:nvPr/>
        </p:nvPicPr>
        <p:blipFill rotWithShape="1">
          <a:blip r:embed="rId3">
            <a:alphaModFix/>
          </a:blip>
          <a:srcRect b="0" l="718" r="905" t="0"/>
          <a:stretch/>
        </p:blipFill>
        <p:spPr>
          <a:xfrm>
            <a:off x="3441900" y="523550"/>
            <a:ext cx="5454850" cy="4332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6"/>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Anomaly Detection: Tyrrhenian Results</a:t>
            </a:r>
            <a:endParaRPr sz="2400"/>
          </a:p>
        </p:txBody>
      </p:sp>
      <p:sp>
        <p:nvSpPr>
          <p:cNvPr id="642" name="Google Shape;642;p26"/>
          <p:cNvSpPr txBox="1"/>
          <p:nvPr>
            <p:ph idx="1" type="body"/>
          </p:nvPr>
        </p:nvSpPr>
        <p:spPr>
          <a:xfrm>
            <a:off x="727650" y="1390450"/>
            <a:ext cx="8136900" cy="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a:t>For this experiment 500 tracks have been used.</a:t>
            </a:r>
            <a:endParaRPr/>
          </a:p>
        </p:txBody>
      </p:sp>
      <p:sp>
        <p:nvSpPr>
          <p:cNvPr id="643" name="Google Shape;64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644" name="Google Shape;644;p26"/>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grpSp>
        <p:nvGrpSpPr>
          <p:cNvPr id="645" name="Google Shape;645;p26"/>
          <p:cNvGrpSpPr/>
          <p:nvPr/>
        </p:nvGrpSpPr>
        <p:grpSpPr>
          <a:xfrm>
            <a:off x="185233" y="1861546"/>
            <a:ext cx="8773518" cy="2423754"/>
            <a:chOff x="780363" y="2126729"/>
            <a:chExt cx="7507074" cy="2072293"/>
          </a:xfrm>
        </p:grpSpPr>
        <p:pic>
          <p:nvPicPr>
            <p:cNvPr id="646" name="Google Shape;646;p26"/>
            <p:cNvPicPr preferRelativeResize="0"/>
            <p:nvPr/>
          </p:nvPicPr>
          <p:blipFill>
            <a:blip r:embed="rId3">
              <a:alphaModFix/>
            </a:blip>
            <a:stretch>
              <a:fillRect/>
            </a:stretch>
          </p:blipFill>
          <p:spPr>
            <a:xfrm>
              <a:off x="780363" y="2155950"/>
              <a:ext cx="1792749" cy="2012550"/>
            </a:xfrm>
            <a:prstGeom prst="rect">
              <a:avLst/>
            </a:prstGeom>
            <a:noFill/>
            <a:ln>
              <a:noFill/>
            </a:ln>
          </p:spPr>
        </p:pic>
        <p:pic>
          <p:nvPicPr>
            <p:cNvPr id="647" name="Google Shape;647;p26"/>
            <p:cNvPicPr preferRelativeResize="0"/>
            <p:nvPr/>
          </p:nvPicPr>
          <p:blipFill>
            <a:blip r:embed="rId4">
              <a:alphaModFix/>
            </a:blip>
            <a:stretch>
              <a:fillRect/>
            </a:stretch>
          </p:blipFill>
          <p:spPr>
            <a:xfrm>
              <a:off x="2788188" y="2197158"/>
              <a:ext cx="1602496" cy="1930132"/>
            </a:xfrm>
            <a:prstGeom prst="rect">
              <a:avLst/>
            </a:prstGeom>
            <a:noFill/>
            <a:ln>
              <a:noFill/>
            </a:ln>
          </p:spPr>
        </p:pic>
        <p:pic>
          <p:nvPicPr>
            <p:cNvPr id="648" name="Google Shape;648;p26"/>
            <p:cNvPicPr preferRelativeResize="0"/>
            <p:nvPr/>
          </p:nvPicPr>
          <p:blipFill>
            <a:blip r:embed="rId5">
              <a:alphaModFix/>
            </a:blip>
            <a:stretch>
              <a:fillRect/>
            </a:stretch>
          </p:blipFill>
          <p:spPr>
            <a:xfrm>
              <a:off x="4641435" y="2188250"/>
              <a:ext cx="1602501" cy="1947950"/>
            </a:xfrm>
            <a:prstGeom prst="rect">
              <a:avLst/>
            </a:prstGeom>
            <a:noFill/>
            <a:ln>
              <a:noFill/>
            </a:ln>
          </p:spPr>
        </p:pic>
        <p:pic>
          <p:nvPicPr>
            <p:cNvPr id="649" name="Google Shape;649;p26"/>
            <p:cNvPicPr preferRelativeResize="0"/>
            <p:nvPr/>
          </p:nvPicPr>
          <p:blipFill>
            <a:blip r:embed="rId6">
              <a:alphaModFix/>
            </a:blip>
            <a:stretch>
              <a:fillRect/>
            </a:stretch>
          </p:blipFill>
          <p:spPr>
            <a:xfrm>
              <a:off x="6455460" y="2126729"/>
              <a:ext cx="1831976" cy="2072293"/>
            </a:xfrm>
            <a:prstGeom prst="rect">
              <a:avLst/>
            </a:prstGeom>
            <a:noFill/>
            <a:ln>
              <a:noFill/>
            </a:ln>
          </p:spPr>
        </p:pic>
      </p:grpSp>
      <p:sp>
        <p:nvSpPr>
          <p:cNvPr id="650" name="Google Shape;650;p26"/>
          <p:cNvSpPr/>
          <p:nvPr/>
        </p:nvSpPr>
        <p:spPr>
          <a:xfrm>
            <a:off x="1927050" y="-69125"/>
            <a:ext cx="7569450" cy="1475500"/>
          </a:xfrm>
          <a:custGeom>
            <a:rect b="b" l="l" r="r" t="t"/>
            <a:pathLst>
              <a:path extrusionOk="0" h="59020" w="302778">
                <a:moveTo>
                  <a:pt x="0" y="0"/>
                </a:moveTo>
                <a:cubicBezTo>
                  <a:pt x="3684" y="1181"/>
                  <a:pt x="15256" y="2173"/>
                  <a:pt x="22104" y="7085"/>
                </a:cubicBezTo>
                <a:cubicBezTo>
                  <a:pt x="28953" y="11997"/>
                  <a:pt x="31739" y="26497"/>
                  <a:pt x="41091" y="29473"/>
                </a:cubicBezTo>
                <a:cubicBezTo>
                  <a:pt x="50443" y="32449"/>
                  <a:pt x="67116" y="24797"/>
                  <a:pt x="78215" y="24939"/>
                </a:cubicBezTo>
                <a:cubicBezTo>
                  <a:pt x="89314" y="25081"/>
                  <a:pt x="94651" y="30607"/>
                  <a:pt x="107687" y="30323"/>
                </a:cubicBezTo>
                <a:cubicBezTo>
                  <a:pt x="120723" y="30040"/>
                  <a:pt x="125824" y="18846"/>
                  <a:pt x="156430" y="23238"/>
                </a:cubicBezTo>
                <a:cubicBezTo>
                  <a:pt x="187036" y="27631"/>
                  <a:pt x="268085" y="51199"/>
                  <a:pt x="291323" y="56678"/>
                </a:cubicBezTo>
                <a:cubicBezTo>
                  <a:pt x="314561" y="62157"/>
                  <a:pt x="295101" y="56206"/>
                  <a:pt x="295857" y="56111"/>
                </a:cubicBezTo>
              </a:path>
            </a:pathLst>
          </a:custGeom>
          <a:noFill/>
          <a:ln cap="flat" cmpd="sng" w="28575">
            <a:solidFill>
              <a:srgbClr val="A5B7C6"/>
            </a:solidFill>
            <a:prstDash val="lgDashDot"/>
            <a:round/>
            <a:headEnd len="med" w="med" type="none"/>
            <a:tailEnd len="med" w="med" type="none"/>
          </a:ln>
        </p:spPr>
      </p:sp>
      <p:grpSp>
        <p:nvGrpSpPr>
          <p:cNvPr id="651" name="Google Shape;651;p26"/>
          <p:cNvGrpSpPr/>
          <p:nvPr/>
        </p:nvGrpSpPr>
        <p:grpSpPr>
          <a:xfrm rot="3980787">
            <a:off x="6921869" y="186865"/>
            <a:ext cx="1267679" cy="1359627"/>
            <a:chOff x="4494325" y="935475"/>
            <a:chExt cx="1945675" cy="2086800"/>
          </a:xfrm>
        </p:grpSpPr>
        <p:sp>
          <p:nvSpPr>
            <p:cNvPr id="652" name="Google Shape;652;p26"/>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EE0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27"/>
          <p:cNvSpPr txBox="1"/>
          <p:nvPr>
            <p:ph type="title"/>
          </p:nvPr>
        </p:nvSpPr>
        <p:spPr>
          <a:xfrm>
            <a:off x="346650" y="861800"/>
            <a:ext cx="28629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Anomaly Detection: </a:t>
            </a:r>
            <a:r>
              <a:rPr lang="it-IT" sz="2400"/>
              <a:t>Tyrrhenian Results</a:t>
            </a:r>
            <a:endParaRPr sz="2400"/>
          </a:p>
        </p:txBody>
      </p:sp>
      <p:sp>
        <p:nvSpPr>
          <p:cNvPr id="675" name="Google Shape;675;p27"/>
          <p:cNvSpPr txBox="1"/>
          <p:nvPr>
            <p:ph idx="1" type="body"/>
          </p:nvPr>
        </p:nvSpPr>
        <p:spPr>
          <a:xfrm>
            <a:off x="319800" y="2360450"/>
            <a:ext cx="2916600" cy="60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a:t>The method correctly classifies 21 clusters ( a subset of them is shown).</a:t>
            </a:r>
            <a:endParaRPr/>
          </a:p>
        </p:txBody>
      </p:sp>
      <p:sp>
        <p:nvSpPr>
          <p:cNvPr id="676" name="Google Shape;67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677" name="Google Shape;677;p2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pic>
        <p:nvPicPr>
          <p:cNvPr id="678" name="Google Shape;678;p27"/>
          <p:cNvPicPr preferRelativeResize="0"/>
          <p:nvPr/>
        </p:nvPicPr>
        <p:blipFill>
          <a:blip r:embed="rId3">
            <a:alphaModFix/>
          </a:blip>
          <a:stretch>
            <a:fillRect/>
          </a:stretch>
        </p:blipFill>
        <p:spPr>
          <a:xfrm>
            <a:off x="3226750" y="655821"/>
            <a:ext cx="5782049" cy="40116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sp>
        <p:nvSpPr>
          <p:cNvPr id="684" name="Google Shape;684;p28"/>
          <p:cNvSpPr/>
          <p:nvPr/>
        </p:nvSpPr>
        <p:spPr>
          <a:xfrm flipH="1" rot="5981627">
            <a:off x="4376204" y="-452450"/>
            <a:ext cx="708626" cy="9654430"/>
          </a:xfrm>
          <a:custGeom>
            <a:rect b="b" l="l" r="r" t="t"/>
            <a:pathLst>
              <a:path extrusionOk="0" h="239670" w="79151">
                <a:moveTo>
                  <a:pt x="70944" y="0"/>
                </a:moveTo>
                <a:lnTo>
                  <a:pt x="70944" y="0"/>
                </a:lnTo>
                <a:cubicBezTo>
                  <a:pt x="73953" y="11642"/>
                  <a:pt x="71217" y="18329"/>
                  <a:pt x="62615" y="26809"/>
                </a:cubicBezTo>
                <a:cubicBezTo>
                  <a:pt x="53618" y="35654"/>
                  <a:pt x="42554" y="42189"/>
                  <a:pt x="32919" y="50275"/>
                </a:cubicBezTo>
                <a:cubicBezTo>
                  <a:pt x="21399" y="60001"/>
                  <a:pt x="1064" y="79150"/>
                  <a:pt x="11550" y="95746"/>
                </a:cubicBezTo>
                <a:cubicBezTo>
                  <a:pt x="19757" y="108665"/>
                  <a:pt x="35290" y="117722"/>
                  <a:pt x="47053" y="126841"/>
                </a:cubicBezTo>
                <a:cubicBezTo>
                  <a:pt x="53284" y="131704"/>
                  <a:pt x="74318" y="145291"/>
                  <a:pt x="73132" y="155717"/>
                </a:cubicBezTo>
                <a:cubicBezTo>
                  <a:pt x="71977" y="166173"/>
                  <a:pt x="53071" y="166872"/>
                  <a:pt x="45685" y="167723"/>
                </a:cubicBezTo>
                <a:cubicBezTo>
                  <a:pt x="35593" y="168848"/>
                  <a:pt x="16596" y="167480"/>
                  <a:pt x="8845" y="175839"/>
                </a:cubicBezTo>
                <a:cubicBezTo>
                  <a:pt x="0" y="185413"/>
                  <a:pt x="16657" y="199517"/>
                  <a:pt x="22949" y="205474"/>
                </a:cubicBezTo>
                <a:cubicBezTo>
                  <a:pt x="33618" y="215596"/>
                  <a:pt x="46901" y="224624"/>
                  <a:pt x="50396" y="239669"/>
                </a:cubicBezTo>
                <a:lnTo>
                  <a:pt x="54044" y="239669"/>
                </a:lnTo>
                <a:cubicBezTo>
                  <a:pt x="50366" y="224411"/>
                  <a:pt x="36323" y="215475"/>
                  <a:pt x="25229" y="205535"/>
                </a:cubicBezTo>
                <a:cubicBezTo>
                  <a:pt x="18876" y="199791"/>
                  <a:pt x="1186" y="185565"/>
                  <a:pt x="10426" y="175960"/>
                </a:cubicBezTo>
                <a:cubicBezTo>
                  <a:pt x="18572" y="167541"/>
                  <a:pt x="38755" y="169668"/>
                  <a:pt x="49120" y="168817"/>
                </a:cubicBezTo>
                <a:cubicBezTo>
                  <a:pt x="56506" y="168240"/>
                  <a:pt x="76628" y="168179"/>
                  <a:pt x="77904" y="157510"/>
                </a:cubicBezTo>
                <a:cubicBezTo>
                  <a:pt x="79151" y="146902"/>
                  <a:pt x="56810" y="132981"/>
                  <a:pt x="50487" y="128270"/>
                </a:cubicBezTo>
                <a:cubicBezTo>
                  <a:pt x="38177" y="119090"/>
                  <a:pt x="21824" y="110002"/>
                  <a:pt x="13192" y="96780"/>
                </a:cubicBezTo>
                <a:cubicBezTo>
                  <a:pt x="2097" y="79789"/>
                  <a:pt x="23739" y="60244"/>
                  <a:pt x="35654" y="50670"/>
                </a:cubicBezTo>
                <a:cubicBezTo>
                  <a:pt x="45776" y="42493"/>
                  <a:pt x="57448" y="36080"/>
                  <a:pt x="66962" y="27113"/>
                </a:cubicBezTo>
                <a:cubicBezTo>
                  <a:pt x="75959" y="18633"/>
                  <a:pt x="78877" y="11976"/>
                  <a:pt x="75564" y="122"/>
                </a:cubicBezTo>
                <a:cubicBezTo>
                  <a:pt x="73740" y="92"/>
                  <a:pt x="72828" y="61"/>
                  <a:pt x="70944" y="0"/>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28"/>
          <p:cNvGrpSpPr/>
          <p:nvPr/>
        </p:nvGrpSpPr>
        <p:grpSpPr>
          <a:xfrm>
            <a:off x="2081992" y="3410515"/>
            <a:ext cx="823019" cy="849852"/>
            <a:chOff x="1172175" y="238125"/>
            <a:chExt cx="1854900" cy="1915375"/>
          </a:xfrm>
        </p:grpSpPr>
        <p:sp>
          <p:nvSpPr>
            <p:cNvPr id="686" name="Google Shape;686;p28"/>
            <p:cNvSpPr/>
            <p:nvPr/>
          </p:nvSpPr>
          <p:spPr>
            <a:xfrm>
              <a:off x="1988675" y="583625"/>
              <a:ext cx="177900" cy="76725"/>
            </a:xfrm>
            <a:custGeom>
              <a:rect b="b" l="l" r="r" t="t"/>
              <a:pathLst>
                <a:path extrusionOk="0" h="3069" w="7116">
                  <a:moveTo>
                    <a:pt x="0" y="1"/>
                  </a:moveTo>
                  <a:lnTo>
                    <a:pt x="7116" y="1"/>
                  </a:lnTo>
                  <a:lnTo>
                    <a:pt x="7116" y="3068"/>
                  </a:lnTo>
                  <a:lnTo>
                    <a:pt x="0" y="3068"/>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2020925" y="509575"/>
              <a:ext cx="113400" cy="76725"/>
            </a:xfrm>
            <a:custGeom>
              <a:rect b="b" l="l" r="r" t="t"/>
              <a:pathLst>
                <a:path extrusionOk="0" h="3069" w="4536">
                  <a:moveTo>
                    <a:pt x="1" y="1"/>
                  </a:moveTo>
                  <a:lnTo>
                    <a:pt x="4536" y="1"/>
                  </a:lnTo>
                  <a:lnTo>
                    <a:pt x="4536" y="3069"/>
                  </a:lnTo>
                  <a:lnTo>
                    <a:pt x="1" y="3069"/>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8"/>
            <p:cNvSpPr/>
            <p:nvPr/>
          </p:nvSpPr>
          <p:spPr>
            <a:xfrm>
              <a:off x="2043025" y="432900"/>
              <a:ext cx="69225" cy="76700"/>
            </a:xfrm>
            <a:custGeom>
              <a:rect b="b" l="l" r="r" t="t"/>
              <a:pathLst>
                <a:path extrusionOk="0" h="3068" w="2769">
                  <a:moveTo>
                    <a:pt x="0" y="0"/>
                  </a:moveTo>
                  <a:lnTo>
                    <a:pt x="0" y="3068"/>
                  </a:lnTo>
                  <a:lnTo>
                    <a:pt x="2768" y="3068"/>
                  </a:lnTo>
                  <a:lnTo>
                    <a:pt x="2768"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8"/>
            <p:cNvSpPr/>
            <p:nvPr/>
          </p:nvSpPr>
          <p:spPr>
            <a:xfrm>
              <a:off x="1846650" y="505975"/>
              <a:ext cx="461950" cy="25775"/>
            </a:xfrm>
            <a:custGeom>
              <a:rect b="b" l="l" r="r" t="t"/>
              <a:pathLst>
                <a:path extrusionOk="0" h="1031" w="18478">
                  <a:moveTo>
                    <a:pt x="18478" y="516"/>
                  </a:moveTo>
                  <a:cubicBezTo>
                    <a:pt x="18478" y="800"/>
                    <a:pt x="14342" y="1031"/>
                    <a:pt x="9240" y="1031"/>
                  </a:cubicBezTo>
                  <a:cubicBezTo>
                    <a:pt x="4138" y="1031"/>
                    <a:pt x="1" y="800"/>
                    <a:pt x="1" y="516"/>
                  </a:cubicBezTo>
                  <a:cubicBezTo>
                    <a:pt x="1" y="230"/>
                    <a:pt x="4138" y="0"/>
                    <a:pt x="9240" y="0"/>
                  </a:cubicBezTo>
                  <a:cubicBezTo>
                    <a:pt x="14342" y="0"/>
                    <a:pt x="18478" y="230"/>
                    <a:pt x="18478" y="516"/>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8"/>
            <p:cNvSpPr/>
            <p:nvPr/>
          </p:nvSpPr>
          <p:spPr>
            <a:xfrm>
              <a:off x="1863375" y="396075"/>
              <a:ext cx="245400" cy="50225"/>
            </a:xfrm>
            <a:custGeom>
              <a:rect b="b" l="l" r="r" t="t"/>
              <a:pathLst>
                <a:path extrusionOk="0" h="2009" w="9816">
                  <a:moveTo>
                    <a:pt x="356" y="1"/>
                  </a:moveTo>
                  <a:cubicBezTo>
                    <a:pt x="169" y="1"/>
                    <a:pt x="62" y="19"/>
                    <a:pt x="51" y="58"/>
                  </a:cubicBezTo>
                  <a:cubicBezTo>
                    <a:pt x="1" y="242"/>
                    <a:pt x="2133" y="816"/>
                    <a:pt x="4816" y="1339"/>
                  </a:cubicBezTo>
                  <a:cubicBezTo>
                    <a:pt x="6931" y="1751"/>
                    <a:pt x="8755" y="2009"/>
                    <a:pt x="9458" y="2009"/>
                  </a:cubicBezTo>
                  <a:cubicBezTo>
                    <a:pt x="9647" y="2009"/>
                    <a:pt x="9755" y="1990"/>
                    <a:pt x="9765" y="1951"/>
                  </a:cubicBezTo>
                  <a:cubicBezTo>
                    <a:pt x="9816" y="1768"/>
                    <a:pt x="7682" y="1194"/>
                    <a:pt x="5001" y="671"/>
                  </a:cubicBezTo>
                  <a:cubicBezTo>
                    <a:pt x="2883" y="258"/>
                    <a:pt x="1057" y="1"/>
                    <a:pt x="356"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
            <p:cNvSpPr/>
            <p:nvPr/>
          </p:nvSpPr>
          <p:spPr>
            <a:xfrm>
              <a:off x="2047175" y="396525"/>
              <a:ext cx="245450" cy="50225"/>
            </a:xfrm>
            <a:custGeom>
              <a:rect b="b" l="l" r="r" t="t"/>
              <a:pathLst>
                <a:path extrusionOk="0" h="2009" w="9818">
                  <a:moveTo>
                    <a:pt x="9461" y="1"/>
                  </a:moveTo>
                  <a:cubicBezTo>
                    <a:pt x="8761" y="1"/>
                    <a:pt x="6934" y="258"/>
                    <a:pt x="4817" y="671"/>
                  </a:cubicBezTo>
                  <a:cubicBezTo>
                    <a:pt x="2134" y="1193"/>
                    <a:pt x="1" y="1768"/>
                    <a:pt x="52" y="1951"/>
                  </a:cubicBezTo>
                  <a:cubicBezTo>
                    <a:pt x="63" y="1990"/>
                    <a:pt x="171" y="2009"/>
                    <a:pt x="359" y="2009"/>
                  </a:cubicBezTo>
                  <a:cubicBezTo>
                    <a:pt x="1062" y="2009"/>
                    <a:pt x="2887" y="1751"/>
                    <a:pt x="5002" y="1339"/>
                  </a:cubicBezTo>
                  <a:cubicBezTo>
                    <a:pt x="7683" y="816"/>
                    <a:pt x="9817" y="242"/>
                    <a:pt x="9766" y="58"/>
                  </a:cubicBezTo>
                  <a:cubicBezTo>
                    <a:pt x="9755" y="19"/>
                    <a:pt x="9648" y="1"/>
                    <a:pt x="946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8"/>
            <p:cNvSpPr/>
            <p:nvPr/>
          </p:nvSpPr>
          <p:spPr>
            <a:xfrm>
              <a:off x="1850075" y="573400"/>
              <a:ext cx="461950" cy="25775"/>
            </a:xfrm>
            <a:custGeom>
              <a:rect b="b" l="l" r="r" t="t"/>
              <a:pathLst>
                <a:path extrusionOk="0" h="1031" w="18478">
                  <a:moveTo>
                    <a:pt x="18478" y="516"/>
                  </a:moveTo>
                  <a:cubicBezTo>
                    <a:pt x="18478" y="653"/>
                    <a:pt x="17505" y="783"/>
                    <a:pt x="15772" y="880"/>
                  </a:cubicBezTo>
                  <a:cubicBezTo>
                    <a:pt x="14039" y="977"/>
                    <a:pt x="11690" y="1031"/>
                    <a:pt x="9240" y="1031"/>
                  </a:cubicBezTo>
                  <a:cubicBezTo>
                    <a:pt x="6789" y="1031"/>
                    <a:pt x="4440" y="977"/>
                    <a:pt x="2706" y="880"/>
                  </a:cubicBezTo>
                  <a:cubicBezTo>
                    <a:pt x="974" y="783"/>
                    <a:pt x="0" y="653"/>
                    <a:pt x="0" y="516"/>
                  </a:cubicBezTo>
                  <a:cubicBezTo>
                    <a:pt x="0" y="379"/>
                    <a:pt x="974" y="247"/>
                    <a:pt x="2706" y="151"/>
                  </a:cubicBezTo>
                  <a:cubicBezTo>
                    <a:pt x="4440" y="54"/>
                    <a:pt x="6789" y="0"/>
                    <a:pt x="9240" y="0"/>
                  </a:cubicBezTo>
                  <a:cubicBezTo>
                    <a:pt x="11690" y="0"/>
                    <a:pt x="14039" y="54"/>
                    <a:pt x="15772" y="151"/>
                  </a:cubicBezTo>
                  <a:cubicBezTo>
                    <a:pt x="17505" y="247"/>
                    <a:pt x="18478" y="379"/>
                    <a:pt x="18478" y="516"/>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8"/>
            <p:cNvSpPr/>
            <p:nvPr/>
          </p:nvSpPr>
          <p:spPr>
            <a:xfrm>
              <a:off x="1905100" y="317525"/>
              <a:ext cx="104700" cy="110425"/>
            </a:xfrm>
            <a:custGeom>
              <a:rect b="b" l="l" r="r" t="t"/>
              <a:pathLst>
                <a:path extrusionOk="0" h="4417" w="4188">
                  <a:moveTo>
                    <a:pt x="2094" y="0"/>
                  </a:moveTo>
                  <a:cubicBezTo>
                    <a:pt x="937" y="0"/>
                    <a:pt x="0" y="788"/>
                    <a:pt x="0" y="1759"/>
                  </a:cubicBezTo>
                  <a:lnTo>
                    <a:pt x="0" y="3519"/>
                  </a:lnTo>
                  <a:lnTo>
                    <a:pt x="4188" y="4416"/>
                  </a:lnTo>
                  <a:lnTo>
                    <a:pt x="4188" y="1759"/>
                  </a:lnTo>
                  <a:cubicBezTo>
                    <a:pt x="4188" y="788"/>
                    <a:pt x="3250" y="0"/>
                    <a:pt x="2094"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8"/>
            <p:cNvSpPr/>
            <p:nvPr/>
          </p:nvSpPr>
          <p:spPr>
            <a:xfrm>
              <a:off x="2150100" y="317525"/>
              <a:ext cx="104700" cy="110425"/>
            </a:xfrm>
            <a:custGeom>
              <a:rect b="b" l="l" r="r" t="t"/>
              <a:pathLst>
                <a:path extrusionOk="0" h="4417" w="4188">
                  <a:moveTo>
                    <a:pt x="2094" y="0"/>
                  </a:moveTo>
                  <a:cubicBezTo>
                    <a:pt x="938" y="0"/>
                    <a:pt x="0" y="788"/>
                    <a:pt x="0" y="1759"/>
                  </a:cubicBezTo>
                  <a:lnTo>
                    <a:pt x="0" y="4416"/>
                  </a:lnTo>
                  <a:lnTo>
                    <a:pt x="4188" y="3519"/>
                  </a:lnTo>
                  <a:lnTo>
                    <a:pt x="4188" y="1759"/>
                  </a:lnTo>
                  <a:cubicBezTo>
                    <a:pt x="4188" y="788"/>
                    <a:pt x="3250" y="0"/>
                    <a:pt x="2094"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8"/>
            <p:cNvSpPr/>
            <p:nvPr/>
          </p:nvSpPr>
          <p:spPr>
            <a:xfrm>
              <a:off x="2069550" y="238125"/>
              <a:ext cx="16150" cy="197375"/>
            </a:xfrm>
            <a:custGeom>
              <a:rect b="b" l="l" r="r" t="t"/>
              <a:pathLst>
                <a:path extrusionOk="0" h="7895" w="646">
                  <a:moveTo>
                    <a:pt x="1" y="0"/>
                  </a:moveTo>
                  <a:lnTo>
                    <a:pt x="1" y="7895"/>
                  </a:lnTo>
                  <a:lnTo>
                    <a:pt x="645" y="7895"/>
                  </a:lnTo>
                  <a:lnTo>
                    <a:pt x="645"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8"/>
            <p:cNvSpPr/>
            <p:nvPr/>
          </p:nvSpPr>
          <p:spPr>
            <a:xfrm>
              <a:off x="1579725" y="506950"/>
              <a:ext cx="997050" cy="314400"/>
            </a:xfrm>
            <a:custGeom>
              <a:rect b="b" l="l" r="r" t="t"/>
              <a:pathLst>
                <a:path extrusionOk="0" h="12576" w="39882">
                  <a:moveTo>
                    <a:pt x="19947" y="1"/>
                  </a:moveTo>
                  <a:cubicBezTo>
                    <a:pt x="10041" y="1"/>
                    <a:pt x="133" y="870"/>
                    <a:pt x="55" y="2607"/>
                  </a:cubicBezTo>
                  <a:cubicBezTo>
                    <a:pt x="1" y="3785"/>
                    <a:pt x="1273" y="3761"/>
                    <a:pt x="2798" y="8553"/>
                  </a:cubicBezTo>
                  <a:cubicBezTo>
                    <a:pt x="3301" y="10134"/>
                    <a:pt x="3470" y="11328"/>
                    <a:pt x="3501" y="12170"/>
                  </a:cubicBezTo>
                  <a:cubicBezTo>
                    <a:pt x="3634" y="10521"/>
                    <a:pt x="3288" y="7685"/>
                    <a:pt x="1258" y="3042"/>
                  </a:cubicBezTo>
                  <a:cubicBezTo>
                    <a:pt x="562" y="1452"/>
                    <a:pt x="10236" y="660"/>
                    <a:pt x="19918" y="660"/>
                  </a:cubicBezTo>
                  <a:cubicBezTo>
                    <a:pt x="29628" y="660"/>
                    <a:pt x="39347" y="1456"/>
                    <a:pt x="38626" y="3042"/>
                  </a:cubicBezTo>
                  <a:cubicBezTo>
                    <a:pt x="36330" y="8091"/>
                    <a:pt x="36126" y="11002"/>
                    <a:pt x="36379" y="12576"/>
                  </a:cubicBezTo>
                  <a:cubicBezTo>
                    <a:pt x="36365" y="11728"/>
                    <a:pt x="36495" y="10408"/>
                    <a:pt x="37085" y="8553"/>
                  </a:cubicBezTo>
                  <a:cubicBezTo>
                    <a:pt x="38611" y="3761"/>
                    <a:pt x="39882" y="3785"/>
                    <a:pt x="39829" y="2607"/>
                  </a:cubicBezTo>
                  <a:cubicBezTo>
                    <a:pt x="39751" y="869"/>
                    <a:pt x="29850" y="1"/>
                    <a:pt x="19947"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8"/>
            <p:cNvSpPr/>
            <p:nvPr/>
          </p:nvSpPr>
          <p:spPr>
            <a:xfrm>
              <a:off x="1576350" y="503350"/>
              <a:ext cx="1005050" cy="347600"/>
            </a:xfrm>
            <a:custGeom>
              <a:rect b="b" l="l" r="r" t="t"/>
              <a:pathLst>
                <a:path extrusionOk="0" h="13904" w="40202">
                  <a:moveTo>
                    <a:pt x="38761" y="3186"/>
                  </a:moveTo>
                  <a:cubicBezTo>
                    <a:pt x="40201" y="19"/>
                    <a:pt x="0" y="1"/>
                    <a:pt x="1393" y="3186"/>
                  </a:cubicBezTo>
                  <a:cubicBezTo>
                    <a:pt x="3423" y="7829"/>
                    <a:pt x="3769" y="10665"/>
                    <a:pt x="3636" y="12314"/>
                  </a:cubicBezTo>
                  <a:cubicBezTo>
                    <a:pt x="3675" y="13400"/>
                    <a:pt x="3485" y="13904"/>
                    <a:pt x="3485" y="13904"/>
                  </a:cubicBezTo>
                  <a:lnTo>
                    <a:pt x="5532" y="13759"/>
                  </a:lnTo>
                  <a:cubicBezTo>
                    <a:pt x="5532" y="13759"/>
                    <a:pt x="5887" y="11647"/>
                    <a:pt x="5887" y="9627"/>
                  </a:cubicBezTo>
                  <a:cubicBezTo>
                    <a:pt x="5887" y="5534"/>
                    <a:pt x="34266" y="5534"/>
                    <a:pt x="34266" y="9627"/>
                  </a:cubicBezTo>
                  <a:cubicBezTo>
                    <a:pt x="34266" y="11647"/>
                    <a:pt x="34622" y="13759"/>
                    <a:pt x="34622" y="13759"/>
                  </a:cubicBezTo>
                  <a:lnTo>
                    <a:pt x="36669" y="13904"/>
                  </a:lnTo>
                  <a:cubicBezTo>
                    <a:pt x="36669" y="13904"/>
                    <a:pt x="36525" y="13527"/>
                    <a:pt x="36514" y="12720"/>
                  </a:cubicBezTo>
                  <a:cubicBezTo>
                    <a:pt x="36261" y="11146"/>
                    <a:pt x="36465" y="8236"/>
                    <a:pt x="38761" y="3186"/>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8"/>
            <p:cNvSpPr/>
            <p:nvPr/>
          </p:nvSpPr>
          <p:spPr>
            <a:xfrm>
              <a:off x="1593775" y="523425"/>
              <a:ext cx="969650" cy="327525"/>
            </a:xfrm>
            <a:custGeom>
              <a:rect b="b" l="l" r="r" t="t"/>
              <a:pathLst>
                <a:path extrusionOk="0" h="13101" w="38786">
                  <a:moveTo>
                    <a:pt x="19356" y="1"/>
                  </a:moveTo>
                  <a:cubicBezTo>
                    <a:pt x="9674" y="1"/>
                    <a:pt x="0" y="793"/>
                    <a:pt x="696" y="2383"/>
                  </a:cubicBezTo>
                  <a:cubicBezTo>
                    <a:pt x="2726" y="7026"/>
                    <a:pt x="3072" y="9862"/>
                    <a:pt x="2939" y="11511"/>
                  </a:cubicBezTo>
                  <a:cubicBezTo>
                    <a:pt x="2978" y="12597"/>
                    <a:pt x="2788" y="13101"/>
                    <a:pt x="2788" y="13101"/>
                  </a:cubicBezTo>
                  <a:lnTo>
                    <a:pt x="4835" y="12956"/>
                  </a:lnTo>
                  <a:cubicBezTo>
                    <a:pt x="4835" y="12956"/>
                    <a:pt x="5190" y="10844"/>
                    <a:pt x="5190" y="8824"/>
                  </a:cubicBezTo>
                  <a:cubicBezTo>
                    <a:pt x="5190" y="6778"/>
                    <a:pt x="12285" y="5754"/>
                    <a:pt x="19380" y="5754"/>
                  </a:cubicBezTo>
                  <a:cubicBezTo>
                    <a:pt x="26475" y="5754"/>
                    <a:pt x="33569" y="6778"/>
                    <a:pt x="33569" y="8824"/>
                  </a:cubicBezTo>
                  <a:cubicBezTo>
                    <a:pt x="33569" y="10844"/>
                    <a:pt x="33925" y="12956"/>
                    <a:pt x="33925" y="12956"/>
                  </a:cubicBezTo>
                  <a:lnTo>
                    <a:pt x="35972" y="13101"/>
                  </a:lnTo>
                  <a:cubicBezTo>
                    <a:pt x="35972" y="13101"/>
                    <a:pt x="35828" y="12724"/>
                    <a:pt x="35817" y="11917"/>
                  </a:cubicBezTo>
                  <a:cubicBezTo>
                    <a:pt x="35564" y="10343"/>
                    <a:pt x="35768" y="7433"/>
                    <a:pt x="38064" y="2383"/>
                  </a:cubicBezTo>
                  <a:cubicBezTo>
                    <a:pt x="38785" y="797"/>
                    <a:pt x="29066" y="1"/>
                    <a:pt x="19356"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8"/>
            <p:cNvSpPr/>
            <p:nvPr/>
          </p:nvSpPr>
          <p:spPr>
            <a:xfrm>
              <a:off x="1478100" y="667275"/>
              <a:ext cx="1202475" cy="192525"/>
            </a:xfrm>
            <a:custGeom>
              <a:rect b="b" l="l" r="r" t="t"/>
              <a:pathLst>
                <a:path extrusionOk="0" h="7701" w="48099">
                  <a:moveTo>
                    <a:pt x="25593" y="1"/>
                  </a:moveTo>
                  <a:cubicBezTo>
                    <a:pt x="22289" y="1"/>
                    <a:pt x="18547" y="66"/>
                    <a:pt x="17210" y="178"/>
                  </a:cubicBezTo>
                  <a:cubicBezTo>
                    <a:pt x="14951" y="372"/>
                    <a:pt x="12697" y="614"/>
                    <a:pt x="10452" y="946"/>
                  </a:cubicBezTo>
                  <a:cubicBezTo>
                    <a:pt x="8211" y="1285"/>
                    <a:pt x="5968" y="1684"/>
                    <a:pt x="3796" y="2377"/>
                  </a:cubicBezTo>
                  <a:cubicBezTo>
                    <a:pt x="3253" y="2552"/>
                    <a:pt x="2717" y="2749"/>
                    <a:pt x="2198" y="2989"/>
                  </a:cubicBezTo>
                  <a:cubicBezTo>
                    <a:pt x="1680" y="3230"/>
                    <a:pt x="1172" y="3513"/>
                    <a:pt x="735" y="3893"/>
                  </a:cubicBezTo>
                  <a:cubicBezTo>
                    <a:pt x="521" y="4089"/>
                    <a:pt x="325" y="4310"/>
                    <a:pt x="188" y="4573"/>
                  </a:cubicBezTo>
                  <a:cubicBezTo>
                    <a:pt x="51" y="4833"/>
                    <a:pt x="1" y="5141"/>
                    <a:pt x="45" y="5428"/>
                  </a:cubicBezTo>
                  <a:cubicBezTo>
                    <a:pt x="90" y="5714"/>
                    <a:pt x="201" y="5987"/>
                    <a:pt x="365" y="6219"/>
                  </a:cubicBezTo>
                  <a:cubicBezTo>
                    <a:pt x="435" y="6343"/>
                    <a:pt x="536" y="6445"/>
                    <a:pt x="621" y="6559"/>
                  </a:cubicBezTo>
                  <a:cubicBezTo>
                    <a:pt x="714" y="6665"/>
                    <a:pt x="815" y="6764"/>
                    <a:pt x="910" y="6868"/>
                  </a:cubicBezTo>
                  <a:cubicBezTo>
                    <a:pt x="820" y="6759"/>
                    <a:pt x="724" y="6655"/>
                    <a:pt x="639" y="6544"/>
                  </a:cubicBezTo>
                  <a:cubicBezTo>
                    <a:pt x="560" y="6427"/>
                    <a:pt x="467" y="6320"/>
                    <a:pt x="405" y="6195"/>
                  </a:cubicBezTo>
                  <a:cubicBezTo>
                    <a:pt x="255" y="5957"/>
                    <a:pt x="164" y="5687"/>
                    <a:pt x="137" y="5417"/>
                  </a:cubicBezTo>
                  <a:cubicBezTo>
                    <a:pt x="112" y="5145"/>
                    <a:pt x="173" y="4871"/>
                    <a:pt x="311" y="4638"/>
                  </a:cubicBezTo>
                  <a:cubicBezTo>
                    <a:pt x="449" y="4405"/>
                    <a:pt x="643" y="4208"/>
                    <a:pt x="853" y="4034"/>
                  </a:cubicBezTo>
                  <a:cubicBezTo>
                    <a:pt x="1304" y="3685"/>
                    <a:pt x="1827" y="3433"/>
                    <a:pt x="2362" y="3223"/>
                  </a:cubicBezTo>
                  <a:lnTo>
                    <a:pt x="2363" y="3223"/>
                  </a:lnTo>
                  <a:lnTo>
                    <a:pt x="4559" y="7701"/>
                  </a:lnTo>
                  <a:lnTo>
                    <a:pt x="4994" y="7701"/>
                  </a:lnTo>
                  <a:lnTo>
                    <a:pt x="3398" y="3521"/>
                  </a:lnTo>
                  <a:cubicBezTo>
                    <a:pt x="3278" y="3206"/>
                    <a:pt x="3455" y="2852"/>
                    <a:pt x="3782" y="2763"/>
                  </a:cubicBezTo>
                  <a:cubicBezTo>
                    <a:pt x="3822" y="2753"/>
                    <a:pt x="3860" y="2742"/>
                    <a:pt x="3900" y="2731"/>
                  </a:cubicBezTo>
                  <a:cubicBezTo>
                    <a:pt x="6068" y="2169"/>
                    <a:pt x="8306" y="1895"/>
                    <a:pt x="10541" y="1681"/>
                  </a:cubicBezTo>
                  <a:cubicBezTo>
                    <a:pt x="11644" y="1577"/>
                    <a:pt x="12750" y="1500"/>
                    <a:pt x="13856" y="1436"/>
                  </a:cubicBezTo>
                  <a:cubicBezTo>
                    <a:pt x="13868" y="1436"/>
                    <a:pt x="13879" y="1435"/>
                    <a:pt x="13890" y="1435"/>
                  </a:cubicBezTo>
                  <a:cubicBezTo>
                    <a:pt x="14153" y="1435"/>
                    <a:pt x="14387" y="1610"/>
                    <a:pt x="14460" y="1865"/>
                  </a:cubicBezTo>
                  <a:lnTo>
                    <a:pt x="16112" y="7630"/>
                  </a:lnTo>
                  <a:lnTo>
                    <a:pt x="16593" y="7682"/>
                  </a:lnTo>
                  <a:lnTo>
                    <a:pt x="15450" y="2042"/>
                  </a:lnTo>
                  <a:cubicBezTo>
                    <a:pt x="15378" y="1684"/>
                    <a:pt x="15642" y="1347"/>
                    <a:pt x="16006" y="1332"/>
                  </a:cubicBezTo>
                  <a:cubicBezTo>
                    <a:pt x="16428" y="1315"/>
                    <a:pt x="16851" y="1299"/>
                    <a:pt x="17273" y="1287"/>
                  </a:cubicBezTo>
                  <a:cubicBezTo>
                    <a:pt x="18972" y="1237"/>
                    <a:pt x="24551" y="1193"/>
                    <a:pt x="28151" y="1193"/>
                  </a:cubicBezTo>
                  <a:cubicBezTo>
                    <a:pt x="29311" y="1193"/>
                    <a:pt x="30265" y="1197"/>
                    <a:pt x="30818" y="1208"/>
                  </a:cubicBezTo>
                  <a:cubicBezTo>
                    <a:pt x="30936" y="1210"/>
                    <a:pt x="31054" y="1213"/>
                    <a:pt x="31171" y="1216"/>
                  </a:cubicBezTo>
                  <a:cubicBezTo>
                    <a:pt x="31792" y="1230"/>
                    <a:pt x="32248" y="1802"/>
                    <a:pt x="32126" y="2412"/>
                  </a:cubicBezTo>
                  <a:lnTo>
                    <a:pt x="31056" y="7682"/>
                  </a:lnTo>
                  <a:lnTo>
                    <a:pt x="31539" y="7630"/>
                  </a:lnTo>
                  <a:lnTo>
                    <a:pt x="33140" y="2041"/>
                  </a:lnTo>
                  <a:cubicBezTo>
                    <a:pt x="33263" y="1613"/>
                    <a:pt x="33654" y="1318"/>
                    <a:pt x="34095" y="1318"/>
                  </a:cubicBezTo>
                  <a:cubicBezTo>
                    <a:pt x="34110" y="1318"/>
                    <a:pt x="34126" y="1318"/>
                    <a:pt x="34142" y="1319"/>
                  </a:cubicBezTo>
                  <a:cubicBezTo>
                    <a:pt x="35303" y="1372"/>
                    <a:pt x="36463" y="1443"/>
                    <a:pt x="37620" y="1541"/>
                  </a:cubicBezTo>
                  <a:cubicBezTo>
                    <a:pt x="39878" y="1741"/>
                    <a:pt x="42142" y="2003"/>
                    <a:pt x="44328" y="2579"/>
                  </a:cubicBezTo>
                  <a:cubicBezTo>
                    <a:pt x="44444" y="2610"/>
                    <a:pt x="44562" y="2644"/>
                    <a:pt x="44677" y="2678"/>
                  </a:cubicBezTo>
                  <a:cubicBezTo>
                    <a:pt x="44913" y="2746"/>
                    <a:pt x="45041" y="2999"/>
                    <a:pt x="44953" y="3229"/>
                  </a:cubicBezTo>
                  <a:lnTo>
                    <a:pt x="43244" y="7701"/>
                  </a:lnTo>
                  <a:lnTo>
                    <a:pt x="43681" y="7701"/>
                  </a:lnTo>
                  <a:lnTo>
                    <a:pt x="45750" y="3477"/>
                  </a:lnTo>
                  <a:cubicBezTo>
                    <a:pt x="45823" y="3330"/>
                    <a:pt x="45971" y="3243"/>
                    <a:pt x="46126" y="3243"/>
                  </a:cubicBezTo>
                  <a:cubicBezTo>
                    <a:pt x="46186" y="3243"/>
                    <a:pt x="46246" y="3256"/>
                    <a:pt x="46304" y="3283"/>
                  </a:cubicBezTo>
                  <a:cubicBezTo>
                    <a:pt x="46685" y="3466"/>
                    <a:pt x="47052" y="3680"/>
                    <a:pt x="47361" y="3962"/>
                  </a:cubicBezTo>
                  <a:cubicBezTo>
                    <a:pt x="47569" y="4144"/>
                    <a:pt x="47739" y="4365"/>
                    <a:pt x="47848" y="4614"/>
                  </a:cubicBezTo>
                  <a:cubicBezTo>
                    <a:pt x="47955" y="4863"/>
                    <a:pt x="47988" y="5145"/>
                    <a:pt x="47939" y="5419"/>
                  </a:cubicBezTo>
                  <a:cubicBezTo>
                    <a:pt x="47826" y="5966"/>
                    <a:pt x="47486" y="6451"/>
                    <a:pt x="47102" y="6868"/>
                  </a:cubicBezTo>
                  <a:cubicBezTo>
                    <a:pt x="47507" y="6471"/>
                    <a:pt x="47877" y="6008"/>
                    <a:pt x="48030" y="5437"/>
                  </a:cubicBezTo>
                  <a:cubicBezTo>
                    <a:pt x="48098" y="5151"/>
                    <a:pt x="48080" y="4842"/>
                    <a:pt x="47977" y="4563"/>
                  </a:cubicBezTo>
                  <a:cubicBezTo>
                    <a:pt x="47873" y="4284"/>
                    <a:pt x="47699" y="4033"/>
                    <a:pt x="47488" y="3829"/>
                  </a:cubicBezTo>
                  <a:cubicBezTo>
                    <a:pt x="47075" y="3407"/>
                    <a:pt x="46560" y="3118"/>
                    <a:pt x="46043" y="2861"/>
                  </a:cubicBezTo>
                  <a:cubicBezTo>
                    <a:pt x="45521" y="2609"/>
                    <a:pt x="44981" y="2405"/>
                    <a:pt x="44434" y="2224"/>
                  </a:cubicBezTo>
                  <a:cubicBezTo>
                    <a:pt x="42240" y="1518"/>
                    <a:pt x="39970" y="1132"/>
                    <a:pt x="37703" y="806"/>
                  </a:cubicBezTo>
                  <a:cubicBezTo>
                    <a:pt x="35433" y="488"/>
                    <a:pt x="33152" y="269"/>
                    <a:pt x="30870" y="100"/>
                  </a:cubicBezTo>
                  <a:cubicBezTo>
                    <a:pt x="29938" y="32"/>
                    <a:pt x="27869" y="1"/>
                    <a:pt x="2559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8"/>
            <p:cNvSpPr/>
            <p:nvPr/>
          </p:nvSpPr>
          <p:spPr>
            <a:xfrm>
              <a:off x="1427025" y="838775"/>
              <a:ext cx="1302525" cy="206775"/>
            </a:xfrm>
            <a:custGeom>
              <a:rect b="b" l="l" r="r" t="t"/>
              <a:pathLst>
                <a:path extrusionOk="0" h="8271" w="52101">
                  <a:moveTo>
                    <a:pt x="24332" y="1"/>
                  </a:moveTo>
                  <a:cubicBezTo>
                    <a:pt x="18959" y="1"/>
                    <a:pt x="2764" y="176"/>
                    <a:pt x="1508" y="2269"/>
                  </a:cubicBezTo>
                  <a:cubicBezTo>
                    <a:pt x="1" y="4782"/>
                    <a:pt x="6813" y="8270"/>
                    <a:pt x="6813" y="8270"/>
                  </a:cubicBezTo>
                  <a:lnTo>
                    <a:pt x="45287" y="8270"/>
                  </a:lnTo>
                  <a:cubicBezTo>
                    <a:pt x="45287" y="8270"/>
                    <a:pt x="52101" y="4782"/>
                    <a:pt x="50592" y="2269"/>
                  </a:cubicBezTo>
                  <a:cubicBezTo>
                    <a:pt x="49336" y="176"/>
                    <a:pt x="33142" y="1"/>
                    <a:pt x="27769" y="1"/>
                  </a:cubicBezTo>
                  <a:cubicBezTo>
                    <a:pt x="26693" y="1"/>
                    <a:pt x="26051" y="8"/>
                    <a:pt x="26051" y="8"/>
                  </a:cubicBezTo>
                  <a:cubicBezTo>
                    <a:pt x="26051" y="8"/>
                    <a:pt x="25408" y="1"/>
                    <a:pt x="24332"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8"/>
            <p:cNvSpPr/>
            <p:nvPr/>
          </p:nvSpPr>
          <p:spPr>
            <a:xfrm>
              <a:off x="1427025" y="838775"/>
              <a:ext cx="1302525" cy="206775"/>
            </a:xfrm>
            <a:custGeom>
              <a:rect b="b" l="l" r="r" t="t"/>
              <a:pathLst>
                <a:path extrusionOk="0" h="8271" w="52101">
                  <a:moveTo>
                    <a:pt x="24332" y="1"/>
                  </a:moveTo>
                  <a:cubicBezTo>
                    <a:pt x="18959" y="1"/>
                    <a:pt x="2764" y="176"/>
                    <a:pt x="1508" y="2269"/>
                  </a:cubicBezTo>
                  <a:cubicBezTo>
                    <a:pt x="1" y="4782"/>
                    <a:pt x="6813" y="8270"/>
                    <a:pt x="6813" y="8270"/>
                  </a:cubicBezTo>
                  <a:lnTo>
                    <a:pt x="45287" y="8270"/>
                  </a:lnTo>
                  <a:cubicBezTo>
                    <a:pt x="45287" y="8270"/>
                    <a:pt x="52101" y="4782"/>
                    <a:pt x="50592" y="2269"/>
                  </a:cubicBezTo>
                  <a:cubicBezTo>
                    <a:pt x="49336" y="176"/>
                    <a:pt x="33142" y="1"/>
                    <a:pt x="27769" y="1"/>
                  </a:cubicBezTo>
                  <a:cubicBezTo>
                    <a:pt x="26693" y="1"/>
                    <a:pt x="26051" y="8"/>
                    <a:pt x="26051" y="8"/>
                  </a:cubicBezTo>
                  <a:cubicBezTo>
                    <a:pt x="26051" y="8"/>
                    <a:pt x="25408" y="1"/>
                    <a:pt x="24332" y="1"/>
                  </a:cubicBezTo>
                  <a:close/>
                </a:path>
              </a:pathLst>
            </a:custGeom>
            <a:solidFill>
              <a:srgbClr val="FEFDFA"/>
            </a:solidFill>
            <a:ln cap="flat" cmpd="sng" w="9525">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28"/>
            <p:cNvGrpSpPr/>
            <p:nvPr/>
          </p:nvGrpSpPr>
          <p:grpSpPr>
            <a:xfrm>
              <a:off x="1527025" y="963825"/>
              <a:ext cx="1102500" cy="223575"/>
              <a:chOff x="1527025" y="963825"/>
              <a:chExt cx="1102500" cy="223575"/>
            </a:xfrm>
          </p:grpSpPr>
          <p:sp>
            <p:nvSpPr>
              <p:cNvPr id="703" name="Google Shape;703;p28"/>
              <p:cNvSpPr/>
              <p:nvPr/>
            </p:nvSpPr>
            <p:spPr>
              <a:xfrm>
                <a:off x="1527025" y="968025"/>
                <a:ext cx="364900" cy="219375"/>
              </a:xfrm>
              <a:custGeom>
                <a:rect b="b" l="l" r="r" t="t"/>
                <a:pathLst>
                  <a:path extrusionOk="0" h="8775" w="14596">
                    <a:moveTo>
                      <a:pt x="14595" y="1"/>
                    </a:moveTo>
                    <a:lnTo>
                      <a:pt x="14595" y="1"/>
                    </a:lnTo>
                    <a:cubicBezTo>
                      <a:pt x="11817" y="125"/>
                      <a:pt x="9038" y="320"/>
                      <a:pt x="6260" y="584"/>
                    </a:cubicBezTo>
                    <a:lnTo>
                      <a:pt x="6259" y="584"/>
                    </a:lnTo>
                    <a:cubicBezTo>
                      <a:pt x="4159" y="785"/>
                      <a:pt x="2335" y="2279"/>
                      <a:pt x="1549" y="4462"/>
                    </a:cubicBezTo>
                    <a:lnTo>
                      <a:pt x="1" y="8775"/>
                    </a:lnTo>
                    <a:lnTo>
                      <a:pt x="11394" y="8775"/>
                    </a:lnTo>
                    <a:lnTo>
                      <a:pt x="14595" y="1"/>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8"/>
              <p:cNvSpPr/>
              <p:nvPr/>
            </p:nvSpPr>
            <p:spPr>
              <a:xfrm>
                <a:off x="1965550" y="963825"/>
                <a:ext cx="172350" cy="223575"/>
              </a:xfrm>
              <a:custGeom>
                <a:rect b="b" l="l" r="r" t="t"/>
                <a:pathLst>
                  <a:path extrusionOk="0" h="8943" w="6894">
                    <a:moveTo>
                      <a:pt x="4451" y="0"/>
                    </a:moveTo>
                    <a:cubicBezTo>
                      <a:pt x="4054" y="0"/>
                      <a:pt x="3657" y="2"/>
                      <a:pt x="3259" y="4"/>
                    </a:cubicBezTo>
                    <a:lnTo>
                      <a:pt x="0" y="8943"/>
                    </a:lnTo>
                    <a:lnTo>
                      <a:pt x="3639" y="8943"/>
                    </a:lnTo>
                    <a:lnTo>
                      <a:pt x="6894" y="17"/>
                    </a:lnTo>
                    <a:cubicBezTo>
                      <a:pt x="6080" y="6"/>
                      <a:pt x="5265" y="0"/>
                      <a:pt x="445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8"/>
              <p:cNvSpPr/>
              <p:nvPr/>
            </p:nvSpPr>
            <p:spPr>
              <a:xfrm>
                <a:off x="2127200" y="965850"/>
                <a:ext cx="502325" cy="221550"/>
              </a:xfrm>
              <a:custGeom>
                <a:rect b="b" l="l" r="r" t="t"/>
                <a:pathLst>
                  <a:path extrusionOk="0" h="8862" w="20093">
                    <a:moveTo>
                      <a:pt x="3232" y="1"/>
                    </a:moveTo>
                    <a:lnTo>
                      <a:pt x="0" y="8862"/>
                    </a:lnTo>
                    <a:lnTo>
                      <a:pt x="20092" y="8862"/>
                    </a:lnTo>
                    <a:lnTo>
                      <a:pt x="18543" y="4549"/>
                    </a:lnTo>
                    <a:cubicBezTo>
                      <a:pt x="17758" y="2366"/>
                      <a:pt x="15934" y="872"/>
                      <a:pt x="13834" y="671"/>
                    </a:cubicBezTo>
                    <a:cubicBezTo>
                      <a:pt x="10300" y="334"/>
                      <a:pt x="6766" y="111"/>
                      <a:pt x="3232"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8"/>
              <p:cNvSpPr/>
              <p:nvPr/>
            </p:nvSpPr>
            <p:spPr>
              <a:xfrm>
                <a:off x="1811875" y="963925"/>
                <a:ext cx="235175" cy="223475"/>
              </a:xfrm>
              <a:custGeom>
                <a:rect b="b" l="l" r="r" t="t"/>
                <a:pathLst>
                  <a:path extrusionOk="0" h="8939" w="9407">
                    <a:moveTo>
                      <a:pt x="9406" y="0"/>
                    </a:moveTo>
                    <a:cubicBezTo>
                      <a:pt x="7337" y="16"/>
                      <a:pt x="5269" y="70"/>
                      <a:pt x="3200" y="163"/>
                    </a:cubicBezTo>
                    <a:lnTo>
                      <a:pt x="0" y="8939"/>
                    </a:lnTo>
                    <a:lnTo>
                      <a:pt x="6147" y="8939"/>
                    </a:lnTo>
                    <a:lnTo>
                      <a:pt x="94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8"/>
              <p:cNvSpPr/>
              <p:nvPr/>
            </p:nvSpPr>
            <p:spPr>
              <a:xfrm>
                <a:off x="2056500" y="964250"/>
                <a:ext cx="151525" cy="223150"/>
              </a:xfrm>
              <a:custGeom>
                <a:rect b="b" l="l" r="r" t="t"/>
                <a:pathLst>
                  <a:path extrusionOk="0" h="8926" w="6061">
                    <a:moveTo>
                      <a:pt x="3256" y="0"/>
                    </a:moveTo>
                    <a:lnTo>
                      <a:pt x="1" y="8926"/>
                    </a:lnTo>
                    <a:lnTo>
                      <a:pt x="2830" y="8926"/>
                    </a:lnTo>
                    <a:lnTo>
                      <a:pt x="6060" y="65"/>
                    </a:lnTo>
                    <a:cubicBezTo>
                      <a:pt x="5125" y="35"/>
                      <a:pt x="4190" y="13"/>
                      <a:pt x="32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28"/>
            <p:cNvSpPr/>
            <p:nvPr/>
          </p:nvSpPr>
          <p:spPr>
            <a:xfrm>
              <a:off x="1320275" y="1026950"/>
              <a:ext cx="1485000" cy="199875"/>
            </a:xfrm>
            <a:custGeom>
              <a:rect b="b" l="l" r="r" t="t"/>
              <a:pathLst>
                <a:path extrusionOk="0" h="7995" w="59400">
                  <a:moveTo>
                    <a:pt x="29701" y="1"/>
                  </a:moveTo>
                  <a:lnTo>
                    <a:pt x="25917" y="83"/>
                  </a:lnTo>
                  <a:cubicBezTo>
                    <a:pt x="24659" y="161"/>
                    <a:pt x="23400" y="226"/>
                    <a:pt x="22142" y="315"/>
                  </a:cubicBezTo>
                  <a:lnTo>
                    <a:pt x="18381" y="705"/>
                  </a:lnTo>
                  <a:cubicBezTo>
                    <a:pt x="17133" y="880"/>
                    <a:pt x="15884" y="1052"/>
                    <a:pt x="14639" y="1247"/>
                  </a:cubicBezTo>
                  <a:cubicBezTo>
                    <a:pt x="9664" y="2062"/>
                    <a:pt x="4767" y="3298"/>
                    <a:pt x="0" y="4899"/>
                  </a:cubicBezTo>
                  <a:cubicBezTo>
                    <a:pt x="1792" y="4408"/>
                    <a:pt x="3592" y="3960"/>
                    <a:pt x="5401" y="3550"/>
                  </a:cubicBezTo>
                  <a:cubicBezTo>
                    <a:pt x="5443" y="3540"/>
                    <a:pt x="5486" y="3536"/>
                    <a:pt x="5528" y="3536"/>
                  </a:cubicBezTo>
                  <a:cubicBezTo>
                    <a:pt x="5833" y="3536"/>
                    <a:pt x="6096" y="3785"/>
                    <a:pt x="6096" y="4106"/>
                  </a:cubicBezTo>
                  <a:lnTo>
                    <a:pt x="6096" y="7618"/>
                  </a:lnTo>
                  <a:lnTo>
                    <a:pt x="6589" y="7618"/>
                  </a:lnTo>
                  <a:lnTo>
                    <a:pt x="6589" y="3748"/>
                  </a:lnTo>
                  <a:cubicBezTo>
                    <a:pt x="6589" y="3479"/>
                    <a:pt x="6778" y="3245"/>
                    <a:pt x="7041" y="3190"/>
                  </a:cubicBezTo>
                  <a:cubicBezTo>
                    <a:pt x="9588" y="2649"/>
                    <a:pt x="12151" y="2186"/>
                    <a:pt x="14726" y="1814"/>
                  </a:cubicBezTo>
                  <a:cubicBezTo>
                    <a:pt x="15655" y="1683"/>
                    <a:pt x="16585" y="1562"/>
                    <a:pt x="17516" y="1455"/>
                  </a:cubicBezTo>
                  <a:cubicBezTo>
                    <a:pt x="17539" y="1453"/>
                    <a:pt x="17561" y="1451"/>
                    <a:pt x="17584" y="1451"/>
                  </a:cubicBezTo>
                  <a:cubicBezTo>
                    <a:pt x="17892" y="1451"/>
                    <a:pt x="18151" y="1704"/>
                    <a:pt x="18151" y="2021"/>
                  </a:cubicBezTo>
                  <a:lnTo>
                    <a:pt x="18151" y="5741"/>
                  </a:lnTo>
                  <a:lnTo>
                    <a:pt x="18644" y="5741"/>
                  </a:lnTo>
                  <a:lnTo>
                    <a:pt x="18644" y="1843"/>
                  </a:lnTo>
                  <a:cubicBezTo>
                    <a:pt x="18644" y="1551"/>
                    <a:pt x="18866" y="1305"/>
                    <a:pt x="19157" y="1276"/>
                  </a:cubicBezTo>
                  <a:cubicBezTo>
                    <a:pt x="22624" y="924"/>
                    <a:pt x="26108" y="738"/>
                    <a:pt x="29591" y="738"/>
                  </a:cubicBezTo>
                  <a:cubicBezTo>
                    <a:pt x="29627" y="738"/>
                    <a:pt x="29663" y="738"/>
                    <a:pt x="29699" y="738"/>
                  </a:cubicBezTo>
                  <a:lnTo>
                    <a:pt x="33454" y="804"/>
                  </a:lnTo>
                  <a:lnTo>
                    <a:pt x="37204" y="1011"/>
                  </a:lnTo>
                  <a:lnTo>
                    <a:pt x="40057" y="1268"/>
                  </a:lnTo>
                  <a:cubicBezTo>
                    <a:pt x="40350" y="1294"/>
                    <a:pt x="40575" y="1539"/>
                    <a:pt x="40575" y="1834"/>
                  </a:cubicBezTo>
                  <a:lnTo>
                    <a:pt x="40575" y="5741"/>
                  </a:lnTo>
                  <a:lnTo>
                    <a:pt x="41070" y="5741"/>
                  </a:lnTo>
                  <a:lnTo>
                    <a:pt x="41070" y="2008"/>
                  </a:lnTo>
                  <a:cubicBezTo>
                    <a:pt x="41070" y="1690"/>
                    <a:pt x="41328" y="1439"/>
                    <a:pt x="41637" y="1439"/>
                  </a:cubicBezTo>
                  <a:cubicBezTo>
                    <a:pt x="41661" y="1439"/>
                    <a:pt x="41685" y="1441"/>
                    <a:pt x="41709" y="1444"/>
                  </a:cubicBezTo>
                  <a:lnTo>
                    <a:pt x="44673" y="1816"/>
                  </a:lnTo>
                  <a:cubicBezTo>
                    <a:pt x="47697" y="2252"/>
                    <a:pt x="50704" y="2810"/>
                    <a:pt x="53690" y="3479"/>
                  </a:cubicBezTo>
                  <a:cubicBezTo>
                    <a:pt x="53950" y="3539"/>
                    <a:pt x="54136" y="3770"/>
                    <a:pt x="54136" y="4036"/>
                  </a:cubicBezTo>
                  <a:lnTo>
                    <a:pt x="54136" y="7995"/>
                  </a:lnTo>
                  <a:lnTo>
                    <a:pt x="54629" y="7995"/>
                  </a:lnTo>
                  <a:lnTo>
                    <a:pt x="54629" y="4416"/>
                  </a:lnTo>
                  <a:cubicBezTo>
                    <a:pt x="54629" y="4094"/>
                    <a:pt x="54893" y="3845"/>
                    <a:pt x="55199" y="3845"/>
                  </a:cubicBezTo>
                  <a:cubicBezTo>
                    <a:pt x="55242" y="3845"/>
                    <a:pt x="55286" y="3850"/>
                    <a:pt x="55329" y="3860"/>
                  </a:cubicBezTo>
                  <a:cubicBezTo>
                    <a:pt x="56691" y="4184"/>
                    <a:pt x="58048" y="4529"/>
                    <a:pt x="59399" y="4899"/>
                  </a:cubicBezTo>
                  <a:cubicBezTo>
                    <a:pt x="58203" y="4515"/>
                    <a:pt x="57003" y="4138"/>
                    <a:pt x="55801" y="3769"/>
                  </a:cubicBezTo>
                  <a:lnTo>
                    <a:pt x="52158" y="2777"/>
                  </a:lnTo>
                  <a:cubicBezTo>
                    <a:pt x="50934" y="2486"/>
                    <a:pt x="49704" y="2217"/>
                    <a:pt x="48476" y="1936"/>
                  </a:cubicBezTo>
                  <a:cubicBezTo>
                    <a:pt x="47241" y="1692"/>
                    <a:pt x="46000" y="1477"/>
                    <a:pt x="44761" y="1246"/>
                  </a:cubicBezTo>
                  <a:cubicBezTo>
                    <a:pt x="43516" y="1051"/>
                    <a:pt x="42268" y="880"/>
                    <a:pt x="41019" y="705"/>
                  </a:cubicBezTo>
                  <a:lnTo>
                    <a:pt x="37258" y="313"/>
                  </a:lnTo>
                  <a:cubicBezTo>
                    <a:pt x="36000" y="226"/>
                    <a:pt x="34741" y="161"/>
                    <a:pt x="33483" y="82"/>
                  </a:cubicBezTo>
                  <a:lnTo>
                    <a:pt x="29701"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8"/>
            <p:cNvSpPr/>
            <p:nvPr/>
          </p:nvSpPr>
          <p:spPr>
            <a:xfrm>
              <a:off x="1348825" y="1114100"/>
              <a:ext cx="713975" cy="936975"/>
            </a:xfrm>
            <a:custGeom>
              <a:rect b="b" l="l" r="r" t="t"/>
              <a:pathLst>
                <a:path extrusionOk="0" h="37479" w="28559">
                  <a:moveTo>
                    <a:pt x="28559" y="1"/>
                  </a:moveTo>
                  <a:cubicBezTo>
                    <a:pt x="19659" y="38"/>
                    <a:pt x="7113" y="2437"/>
                    <a:pt x="1802" y="3541"/>
                  </a:cubicBezTo>
                  <a:cubicBezTo>
                    <a:pt x="592" y="3793"/>
                    <a:pt x="0" y="5173"/>
                    <a:pt x="655" y="6222"/>
                  </a:cubicBezTo>
                  <a:cubicBezTo>
                    <a:pt x="9569" y="20492"/>
                    <a:pt x="12821" y="31176"/>
                    <a:pt x="12821" y="31176"/>
                  </a:cubicBezTo>
                  <a:cubicBezTo>
                    <a:pt x="14313" y="35470"/>
                    <a:pt x="21167" y="37479"/>
                    <a:pt x="28173" y="37479"/>
                  </a:cubicBezTo>
                  <a:cubicBezTo>
                    <a:pt x="28302" y="37479"/>
                    <a:pt x="28430" y="37478"/>
                    <a:pt x="28559" y="37477"/>
                  </a:cubicBezTo>
                  <a:lnTo>
                    <a:pt x="28559" y="1"/>
                  </a:ln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8"/>
            <p:cNvSpPr/>
            <p:nvPr/>
          </p:nvSpPr>
          <p:spPr>
            <a:xfrm>
              <a:off x="2062775" y="1114100"/>
              <a:ext cx="724250" cy="936925"/>
            </a:xfrm>
            <a:custGeom>
              <a:rect b="b" l="l" r="r" t="t"/>
              <a:pathLst>
                <a:path extrusionOk="0" h="37477" w="28970">
                  <a:moveTo>
                    <a:pt x="206" y="1"/>
                  </a:moveTo>
                  <a:cubicBezTo>
                    <a:pt x="137" y="1"/>
                    <a:pt x="69" y="1"/>
                    <a:pt x="1" y="2"/>
                  </a:cubicBezTo>
                  <a:lnTo>
                    <a:pt x="1" y="37477"/>
                  </a:lnTo>
                  <a:cubicBezTo>
                    <a:pt x="7211" y="37399"/>
                    <a:pt x="14481" y="35201"/>
                    <a:pt x="16149" y="31176"/>
                  </a:cubicBezTo>
                  <a:cubicBezTo>
                    <a:pt x="16149" y="31176"/>
                    <a:pt x="19401" y="20492"/>
                    <a:pt x="28314" y="6222"/>
                  </a:cubicBezTo>
                  <a:cubicBezTo>
                    <a:pt x="28970" y="5173"/>
                    <a:pt x="28378" y="3793"/>
                    <a:pt x="27167" y="3541"/>
                  </a:cubicBezTo>
                  <a:cubicBezTo>
                    <a:pt x="21815" y="2428"/>
                    <a:pt x="9116" y="1"/>
                    <a:pt x="20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8"/>
            <p:cNvSpPr/>
            <p:nvPr/>
          </p:nvSpPr>
          <p:spPr>
            <a:xfrm>
              <a:off x="1348825" y="1114100"/>
              <a:ext cx="713975" cy="936975"/>
            </a:xfrm>
            <a:custGeom>
              <a:rect b="b" l="l" r="r" t="t"/>
              <a:pathLst>
                <a:path extrusionOk="0" h="37479" w="28559">
                  <a:moveTo>
                    <a:pt x="28559" y="1"/>
                  </a:moveTo>
                  <a:cubicBezTo>
                    <a:pt x="19659" y="38"/>
                    <a:pt x="7113" y="2437"/>
                    <a:pt x="1802" y="3541"/>
                  </a:cubicBezTo>
                  <a:cubicBezTo>
                    <a:pt x="592" y="3793"/>
                    <a:pt x="0" y="5173"/>
                    <a:pt x="655" y="6222"/>
                  </a:cubicBezTo>
                  <a:cubicBezTo>
                    <a:pt x="9569" y="20492"/>
                    <a:pt x="12821" y="31176"/>
                    <a:pt x="12821" y="31176"/>
                  </a:cubicBezTo>
                  <a:cubicBezTo>
                    <a:pt x="14313" y="35470"/>
                    <a:pt x="21167" y="37479"/>
                    <a:pt x="28173" y="37479"/>
                  </a:cubicBezTo>
                  <a:cubicBezTo>
                    <a:pt x="28302" y="37479"/>
                    <a:pt x="28430" y="37478"/>
                    <a:pt x="28559" y="37477"/>
                  </a:cubicBezTo>
                  <a:lnTo>
                    <a:pt x="28559" y="1"/>
                  </a:lnTo>
                  <a:close/>
                </a:path>
              </a:pathLst>
            </a:custGeom>
            <a:solidFill>
              <a:srgbClr val="75A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8"/>
            <p:cNvSpPr/>
            <p:nvPr/>
          </p:nvSpPr>
          <p:spPr>
            <a:xfrm>
              <a:off x="2062775" y="1114100"/>
              <a:ext cx="724250" cy="936925"/>
            </a:xfrm>
            <a:custGeom>
              <a:rect b="b" l="l" r="r" t="t"/>
              <a:pathLst>
                <a:path extrusionOk="0" h="37477" w="28970">
                  <a:moveTo>
                    <a:pt x="206" y="1"/>
                  </a:moveTo>
                  <a:cubicBezTo>
                    <a:pt x="137" y="1"/>
                    <a:pt x="69" y="1"/>
                    <a:pt x="1" y="2"/>
                  </a:cubicBezTo>
                  <a:lnTo>
                    <a:pt x="1" y="37477"/>
                  </a:lnTo>
                  <a:cubicBezTo>
                    <a:pt x="7211" y="37399"/>
                    <a:pt x="14481" y="35201"/>
                    <a:pt x="16149" y="31176"/>
                  </a:cubicBezTo>
                  <a:cubicBezTo>
                    <a:pt x="16149" y="31176"/>
                    <a:pt x="19401" y="20492"/>
                    <a:pt x="28314" y="6222"/>
                  </a:cubicBezTo>
                  <a:cubicBezTo>
                    <a:pt x="28970" y="5173"/>
                    <a:pt x="28378" y="3793"/>
                    <a:pt x="27167" y="3541"/>
                  </a:cubicBezTo>
                  <a:cubicBezTo>
                    <a:pt x="21815" y="2428"/>
                    <a:pt x="9116" y="1"/>
                    <a:pt x="20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8"/>
            <p:cNvSpPr/>
            <p:nvPr/>
          </p:nvSpPr>
          <p:spPr>
            <a:xfrm>
              <a:off x="2062775" y="1114100"/>
              <a:ext cx="724250" cy="936925"/>
            </a:xfrm>
            <a:custGeom>
              <a:rect b="b" l="l" r="r" t="t"/>
              <a:pathLst>
                <a:path extrusionOk="0" h="37477" w="28970">
                  <a:moveTo>
                    <a:pt x="206" y="1"/>
                  </a:moveTo>
                  <a:cubicBezTo>
                    <a:pt x="137" y="1"/>
                    <a:pt x="69" y="1"/>
                    <a:pt x="1" y="2"/>
                  </a:cubicBezTo>
                  <a:lnTo>
                    <a:pt x="1" y="37477"/>
                  </a:lnTo>
                  <a:cubicBezTo>
                    <a:pt x="7211" y="37399"/>
                    <a:pt x="14481" y="35201"/>
                    <a:pt x="16149" y="31176"/>
                  </a:cubicBezTo>
                  <a:cubicBezTo>
                    <a:pt x="16149" y="31176"/>
                    <a:pt x="19401" y="20492"/>
                    <a:pt x="28314" y="6222"/>
                  </a:cubicBezTo>
                  <a:cubicBezTo>
                    <a:pt x="28970" y="5173"/>
                    <a:pt x="28378" y="3793"/>
                    <a:pt x="27167" y="3541"/>
                  </a:cubicBezTo>
                  <a:cubicBezTo>
                    <a:pt x="21815" y="2428"/>
                    <a:pt x="9116" y="1"/>
                    <a:pt x="206"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8"/>
            <p:cNvSpPr/>
            <p:nvPr/>
          </p:nvSpPr>
          <p:spPr>
            <a:xfrm>
              <a:off x="1718975" y="1685275"/>
              <a:ext cx="188375" cy="222050"/>
            </a:xfrm>
            <a:custGeom>
              <a:rect b="b" l="l" r="r" t="t"/>
              <a:pathLst>
                <a:path extrusionOk="0" h="8882" w="7535">
                  <a:moveTo>
                    <a:pt x="216" y="1"/>
                  </a:moveTo>
                  <a:cubicBezTo>
                    <a:pt x="77" y="1"/>
                    <a:pt x="0" y="162"/>
                    <a:pt x="89" y="269"/>
                  </a:cubicBezTo>
                  <a:cubicBezTo>
                    <a:pt x="833" y="1163"/>
                    <a:pt x="3215" y="4156"/>
                    <a:pt x="4307" y="7060"/>
                  </a:cubicBezTo>
                  <a:cubicBezTo>
                    <a:pt x="4428" y="7384"/>
                    <a:pt x="4674" y="7646"/>
                    <a:pt x="4986" y="7795"/>
                  </a:cubicBezTo>
                  <a:lnTo>
                    <a:pt x="7254" y="8864"/>
                  </a:lnTo>
                  <a:cubicBezTo>
                    <a:pt x="7280" y="8876"/>
                    <a:pt x="7307" y="8882"/>
                    <a:pt x="7332" y="8882"/>
                  </a:cubicBezTo>
                  <a:cubicBezTo>
                    <a:pt x="7441" y="8882"/>
                    <a:pt x="7534" y="8783"/>
                    <a:pt x="7510" y="8665"/>
                  </a:cubicBezTo>
                  <a:cubicBezTo>
                    <a:pt x="7257" y="7434"/>
                    <a:pt x="6220" y="3229"/>
                    <a:pt x="3382" y="490"/>
                  </a:cubicBezTo>
                  <a:cubicBezTo>
                    <a:pt x="3051" y="171"/>
                    <a:pt x="2606" y="1"/>
                    <a:pt x="2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8"/>
            <p:cNvSpPr/>
            <p:nvPr/>
          </p:nvSpPr>
          <p:spPr>
            <a:xfrm>
              <a:off x="2218200" y="1685275"/>
              <a:ext cx="188375" cy="222050"/>
            </a:xfrm>
            <a:custGeom>
              <a:rect b="b" l="l" r="r" t="t"/>
              <a:pathLst>
                <a:path extrusionOk="0" h="8882" w="7535">
                  <a:moveTo>
                    <a:pt x="5389" y="1"/>
                  </a:moveTo>
                  <a:cubicBezTo>
                    <a:pt x="4929" y="1"/>
                    <a:pt x="4484" y="171"/>
                    <a:pt x="4153" y="490"/>
                  </a:cubicBezTo>
                  <a:cubicBezTo>
                    <a:pt x="1316" y="3229"/>
                    <a:pt x="278" y="7434"/>
                    <a:pt x="26" y="8665"/>
                  </a:cubicBezTo>
                  <a:lnTo>
                    <a:pt x="25" y="8665"/>
                  </a:lnTo>
                  <a:cubicBezTo>
                    <a:pt x="1" y="8783"/>
                    <a:pt x="95" y="8882"/>
                    <a:pt x="203" y="8882"/>
                  </a:cubicBezTo>
                  <a:cubicBezTo>
                    <a:pt x="228" y="8882"/>
                    <a:pt x="255" y="8876"/>
                    <a:pt x="281" y="8864"/>
                  </a:cubicBezTo>
                  <a:lnTo>
                    <a:pt x="2549" y="7795"/>
                  </a:lnTo>
                  <a:cubicBezTo>
                    <a:pt x="2861" y="7646"/>
                    <a:pt x="3107" y="7384"/>
                    <a:pt x="3229" y="7060"/>
                  </a:cubicBezTo>
                  <a:cubicBezTo>
                    <a:pt x="4320" y="4156"/>
                    <a:pt x="6701" y="1163"/>
                    <a:pt x="7445" y="269"/>
                  </a:cubicBezTo>
                  <a:cubicBezTo>
                    <a:pt x="7534" y="162"/>
                    <a:pt x="7458" y="1"/>
                    <a:pt x="73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8"/>
            <p:cNvSpPr/>
            <p:nvPr/>
          </p:nvSpPr>
          <p:spPr>
            <a:xfrm>
              <a:off x="1291300" y="1537000"/>
              <a:ext cx="19350" cy="18300"/>
            </a:xfrm>
            <a:custGeom>
              <a:rect b="b" l="l" r="r" t="t"/>
              <a:pathLst>
                <a:path extrusionOk="0" h="732" w="774">
                  <a:moveTo>
                    <a:pt x="391" y="1"/>
                  </a:moveTo>
                  <a:cubicBezTo>
                    <a:pt x="222" y="1"/>
                    <a:pt x="71" y="124"/>
                    <a:pt x="38" y="300"/>
                  </a:cubicBezTo>
                  <a:cubicBezTo>
                    <a:pt x="1" y="499"/>
                    <a:pt x="126" y="689"/>
                    <a:pt x="318" y="725"/>
                  </a:cubicBezTo>
                  <a:cubicBezTo>
                    <a:pt x="341" y="729"/>
                    <a:pt x="363" y="731"/>
                    <a:pt x="384" y="731"/>
                  </a:cubicBezTo>
                  <a:cubicBezTo>
                    <a:pt x="552" y="731"/>
                    <a:pt x="703" y="608"/>
                    <a:pt x="736" y="432"/>
                  </a:cubicBezTo>
                  <a:cubicBezTo>
                    <a:pt x="773" y="234"/>
                    <a:pt x="648" y="43"/>
                    <a:pt x="455" y="7"/>
                  </a:cubicBezTo>
                  <a:cubicBezTo>
                    <a:pt x="434" y="3"/>
                    <a:pt x="412" y="1"/>
                    <a:pt x="391"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p:nvPr/>
          </p:nvSpPr>
          <p:spPr>
            <a:xfrm>
              <a:off x="1274450" y="1560725"/>
              <a:ext cx="9675" cy="9150"/>
            </a:xfrm>
            <a:custGeom>
              <a:rect b="b" l="l" r="r" t="t"/>
              <a:pathLst>
                <a:path extrusionOk="0" h="366" w="387">
                  <a:moveTo>
                    <a:pt x="195" y="0"/>
                  </a:moveTo>
                  <a:cubicBezTo>
                    <a:pt x="111" y="0"/>
                    <a:pt x="36" y="61"/>
                    <a:pt x="20" y="149"/>
                  </a:cubicBezTo>
                  <a:cubicBezTo>
                    <a:pt x="1" y="249"/>
                    <a:pt x="64" y="344"/>
                    <a:pt x="159" y="362"/>
                  </a:cubicBezTo>
                  <a:cubicBezTo>
                    <a:pt x="170" y="364"/>
                    <a:pt x="181" y="365"/>
                    <a:pt x="192" y="365"/>
                  </a:cubicBezTo>
                  <a:cubicBezTo>
                    <a:pt x="276" y="365"/>
                    <a:pt x="351" y="304"/>
                    <a:pt x="367" y="215"/>
                  </a:cubicBezTo>
                  <a:cubicBezTo>
                    <a:pt x="387" y="117"/>
                    <a:pt x="323" y="21"/>
                    <a:pt x="228" y="3"/>
                  </a:cubicBezTo>
                  <a:cubicBezTo>
                    <a:pt x="217" y="1"/>
                    <a:pt x="206" y="0"/>
                    <a:pt x="195"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8"/>
            <p:cNvSpPr/>
            <p:nvPr/>
          </p:nvSpPr>
          <p:spPr>
            <a:xfrm>
              <a:off x="1192975" y="1572125"/>
              <a:ext cx="9675" cy="9150"/>
            </a:xfrm>
            <a:custGeom>
              <a:rect b="b" l="l" r="r" t="t"/>
              <a:pathLst>
                <a:path extrusionOk="0" h="366" w="387">
                  <a:moveTo>
                    <a:pt x="196" y="0"/>
                  </a:moveTo>
                  <a:cubicBezTo>
                    <a:pt x="111" y="0"/>
                    <a:pt x="36" y="62"/>
                    <a:pt x="20" y="151"/>
                  </a:cubicBezTo>
                  <a:cubicBezTo>
                    <a:pt x="1" y="250"/>
                    <a:pt x="64" y="344"/>
                    <a:pt x="160" y="362"/>
                  </a:cubicBezTo>
                  <a:cubicBezTo>
                    <a:pt x="171" y="365"/>
                    <a:pt x="182" y="366"/>
                    <a:pt x="194" y="366"/>
                  </a:cubicBezTo>
                  <a:cubicBezTo>
                    <a:pt x="277" y="366"/>
                    <a:pt x="352" y="304"/>
                    <a:pt x="369" y="216"/>
                  </a:cubicBezTo>
                  <a:cubicBezTo>
                    <a:pt x="387" y="117"/>
                    <a:pt x="325" y="23"/>
                    <a:pt x="228" y="3"/>
                  </a:cubicBezTo>
                  <a:cubicBezTo>
                    <a:pt x="217" y="1"/>
                    <a:pt x="206" y="0"/>
                    <a:pt x="196"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8"/>
            <p:cNvSpPr/>
            <p:nvPr/>
          </p:nvSpPr>
          <p:spPr>
            <a:xfrm>
              <a:off x="1414200" y="1591500"/>
              <a:ext cx="9675" cy="9900"/>
            </a:xfrm>
            <a:custGeom>
              <a:rect b="b" l="l" r="r" t="t"/>
              <a:pathLst>
                <a:path extrusionOk="0" h="396" w="387">
                  <a:moveTo>
                    <a:pt x="369" y="232"/>
                  </a:moveTo>
                  <a:cubicBezTo>
                    <a:pt x="350" y="330"/>
                    <a:pt x="257" y="396"/>
                    <a:pt x="161" y="378"/>
                  </a:cubicBezTo>
                  <a:cubicBezTo>
                    <a:pt x="64" y="360"/>
                    <a:pt x="1" y="264"/>
                    <a:pt x="20" y="165"/>
                  </a:cubicBezTo>
                  <a:cubicBezTo>
                    <a:pt x="40" y="67"/>
                    <a:pt x="133" y="1"/>
                    <a:pt x="228" y="19"/>
                  </a:cubicBezTo>
                  <a:cubicBezTo>
                    <a:pt x="325" y="37"/>
                    <a:pt x="387" y="133"/>
                    <a:pt x="369" y="232"/>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p:nvPr/>
          </p:nvSpPr>
          <p:spPr>
            <a:xfrm>
              <a:off x="1263025" y="1534075"/>
              <a:ext cx="9675" cy="9175"/>
            </a:xfrm>
            <a:custGeom>
              <a:rect b="b" l="l" r="r" t="t"/>
              <a:pathLst>
                <a:path extrusionOk="0" h="367" w="387">
                  <a:moveTo>
                    <a:pt x="195" y="1"/>
                  </a:moveTo>
                  <a:cubicBezTo>
                    <a:pt x="111" y="1"/>
                    <a:pt x="36" y="63"/>
                    <a:pt x="18" y="151"/>
                  </a:cubicBezTo>
                  <a:cubicBezTo>
                    <a:pt x="0" y="250"/>
                    <a:pt x="62" y="345"/>
                    <a:pt x="159" y="363"/>
                  </a:cubicBezTo>
                  <a:cubicBezTo>
                    <a:pt x="170" y="365"/>
                    <a:pt x="182" y="366"/>
                    <a:pt x="193" y="366"/>
                  </a:cubicBezTo>
                  <a:cubicBezTo>
                    <a:pt x="276" y="366"/>
                    <a:pt x="350" y="305"/>
                    <a:pt x="367" y="217"/>
                  </a:cubicBezTo>
                  <a:cubicBezTo>
                    <a:pt x="386" y="117"/>
                    <a:pt x="323" y="23"/>
                    <a:pt x="228" y="4"/>
                  </a:cubicBezTo>
                  <a:cubicBezTo>
                    <a:pt x="217" y="2"/>
                    <a:pt x="206" y="1"/>
                    <a:pt x="19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8"/>
            <p:cNvSpPr/>
            <p:nvPr/>
          </p:nvSpPr>
          <p:spPr>
            <a:xfrm>
              <a:off x="1311900" y="1669825"/>
              <a:ext cx="497325" cy="349575"/>
            </a:xfrm>
            <a:custGeom>
              <a:rect b="b" l="l" r="r" t="t"/>
              <a:pathLst>
                <a:path extrusionOk="0" h="13983" w="19893">
                  <a:moveTo>
                    <a:pt x="4358" y="0"/>
                  </a:moveTo>
                  <a:lnTo>
                    <a:pt x="4358" y="0"/>
                  </a:lnTo>
                  <a:cubicBezTo>
                    <a:pt x="4358" y="0"/>
                    <a:pt x="5611" y="3934"/>
                    <a:pt x="7646" y="6540"/>
                  </a:cubicBezTo>
                  <a:cubicBezTo>
                    <a:pt x="7646" y="6540"/>
                    <a:pt x="1971" y="2668"/>
                    <a:pt x="583" y="2668"/>
                  </a:cubicBezTo>
                  <a:cubicBezTo>
                    <a:pt x="422" y="2668"/>
                    <a:pt x="319" y="2720"/>
                    <a:pt x="289" y="2836"/>
                  </a:cubicBezTo>
                  <a:cubicBezTo>
                    <a:pt x="1" y="3954"/>
                    <a:pt x="5393" y="9097"/>
                    <a:pt x="19892" y="13982"/>
                  </a:cubicBezTo>
                  <a:cubicBezTo>
                    <a:pt x="19892" y="13982"/>
                    <a:pt x="9466" y="7100"/>
                    <a:pt x="4358"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8"/>
            <p:cNvSpPr/>
            <p:nvPr/>
          </p:nvSpPr>
          <p:spPr>
            <a:xfrm>
              <a:off x="2879525" y="1609275"/>
              <a:ext cx="19325" cy="18275"/>
            </a:xfrm>
            <a:custGeom>
              <a:rect b="b" l="l" r="r" t="t"/>
              <a:pathLst>
                <a:path extrusionOk="0" h="731" w="773">
                  <a:moveTo>
                    <a:pt x="385" y="0"/>
                  </a:moveTo>
                  <a:cubicBezTo>
                    <a:pt x="363" y="0"/>
                    <a:pt x="341" y="2"/>
                    <a:pt x="319" y="7"/>
                  </a:cubicBezTo>
                  <a:cubicBezTo>
                    <a:pt x="127" y="43"/>
                    <a:pt x="0" y="233"/>
                    <a:pt x="39" y="432"/>
                  </a:cubicBezTo>
                  <a:cubicBezTo>
                    <a:pt x="72" y="608"/>
                    <a:pt x="223" y="731"/>
                    <a:pt x="391" y="731"/>
                  </a:cubicBezTo>
                  <a:cubicBezTo>
                    <a:pt x="412" y="731"/>
                    <a:pt x="433" y="729"/>
                    <a:pt x="455" y="725"/>
                  </a:cubicBezTo>
                  <a:cubicBezTo>
                    <a:pt x="647" y="687"/>
                    <a:pt x="773" y="497"/>
                    <a:pt x="735" y="299"/>
                  </a:cubicBezTo>
                  <a:cubicBezTo>
                    <a:pt x="702" y="124"/>
                    <a:pt x="552" y="0"/>
                    <a:pt x="385"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p:nvPr/>
          </p:nvSpPr>
          <p:spPr>
            <a:xfrm>
              <a:off x="2906025" y="1632950"/>
              <a:ext cx="9675" cy="9175"/>
            </a:xfrm>
            <a:custGeom>
              <a:rect b="b" l="l" r="r" t="t"/>
              <a:pathLst>
                <a:path extrusionOk="0" h="367" w="387">
                  <a:moveTo>
                    <a:pt x="192" y="1"/>
                  </a:moveTo>
                  <a:cubicBezTo>
                    <a:pt x="181" y="1"/>
                    <a:pt x="170" y="2"/>
                    <a:pt x="160" y="4"/>
                  </a:cubicBezTo>
                  <a:cubicBezTo>
                    <a:pt x="64" y="23"/>
                    <a:pt x="1" y="117"/>
                    <a:pt x="20" y="217"/>
                  </a:cubicBezTo>
                  <a:cubicBezTo>
                    <a:pt x="37" y="305"/>
                    <a:pt x="112" y="366"/>
                    <a:pt x="194" y="366"/>
                  </a:cubicBezTo>
                  <a:cubicBezTo>
                    <a:pt x="206" y="366"/>
                    <a:pt x="217" y="365"/>
                    <a:pt x="228" y="363"/>
                  </a:cubicBezTo>
                  <a:cubicBezTo>
                    <a:pt x="325" y="345"/>
                    <a:pt x="387" y="251"/>
                    <a:pt x="369" y="151"/>
                  </a:cubicBezTo>
                  <a:cubicBezTo>
                    <a:pt x="352" y="63"/>
                    <a:pt x="276" y="1"/>
                    <a:pt x="192"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8"/>
            <p:cNvSpPr/>
            <p:nvPr/>
          </p:nvSpPr>
          <p:spPr>
            <a:xfrm>
              <a:off x="2987500" y="1644400"/>
              <a:ext cx="9675" cy="9150"/>
            </a:xfrm>
            <a:custGeom>
              <a:rect b="b" l="l" r="r" t="t"/>
              <a:pathLst>
                <a:path extrusionOk="0" h="366" w="387">
                  <a:moveTo>
                    <a:pt x="192" y="0"/>
                  </a:moveTo>
                  <a:cubicBezTo>
                    <a:pt x="181" y="0"/>
                    <a:pt x="170" y="1"/>
                    <a:pt x="159" y="3"/>
                  </a:cubicBezTo>
                  <a:cubicBezTo>
                    <a:pt x="64" y="21"/>
                    <a:pt x="1" y="117"/>
                    <a:pt x="20" y="216"/>
                  </a:cubicBezTo>
                  <a:cubicBezTo>
                    <a:pt x="36" y="304"/>
                    <a:pt x="111" y="365"/>
                    <a:pt x="195" y="365"/>
                  </a:cubicBezTo>
                  <a:cubicBezTo>
                    <a:pt x="206" y="365"/>
                    <a:pt x="217" y="364"/>
                    <a:pt x="228" y="362"/>
                  </a:cubicBezTo>
                  <a:cubicBezTo>
                    <a:pt x="323" y="344"/>
                    <a:pt x="387" y="248"/>
                    <a:pt x="367" y="150"/>
                  </a:cubicBezTo>
                  <a:cubicBezTo>
                    <a:pt x="351" y="62"/>
                    <a:pt x="276" y="0"/>
                    <a:pt x="192"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8"/>
            <p:cNvSpPr/>
            <p:nvPr/>
          </p:nvSpPr>
          <p:spPr>
            <a:xfrm>
              <a:off x="2766275" y="1664150"/>
              <a:ext cx="9675" cy="9150"/>
            </a:xfrm>
            <a:custGeom>
              <a:rect b="b" l="l" r="r" t="t"/>
              <a:pathLst>
                <a:path extrusionOk="0" h="366" w="387">
                  <a:moveTo>
                    <a:pt x="192" y="1"/>
                  </a:moveTo>
                  <a:cubicBezTo>
                    <a:pt x="181" y="1"/>
                    <a:pt x="170" y="2"/>
                    <a:pt x="159" y="4"/>
                  </a:cubicBezTo>
                  <a:cubicBezTo>
                    <a:pt x="62" y="22"/>
                    <a:pt x="0" y="117"/>
                    <a:pt x="19" y="215"/>
                  </a:cubicBezTo>
                  <a:cubicBezTo>
                    <a:pt x="36" y="304"/>
                    <a:pt x="111" y="366"/>
                    <a:pt x="196" y="366"/>
                  </a:cubicBezTo>
                  <a:cubicBezTo>
                    <a:pt x="206" y="366"/>
                    <a:pt x="217" y="365"/>
                    <a:pt x="228" y="363"/>
                  </a:cubicBezTo>
                  <a:cubicBezTo>
                    <a:pt x="323" y="345"/>
                    <a:pt x="387" y="249"/>
                    <a:pt x="367" y="150"/>
                  </a:cubicBezTo>
                  <a:cubicBezTo>
                    <a:pt x="350" y="61"/>
                    <a:pt x="275" y="1"/>
                    <a:pt x="192"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8"/>
            <p:cNvSpPr/>
            <p:nvPr/>
          </p:nvSpPr>
          <p:spPr>
            <a:xfrm>
              <a:off x="2917500" y="1606350"/>
              <a:ext cx="9675" cy="9150"/>
            </a:xfrm>
            <a:custGeom>
              <a:rect b="b" l="l" r="r" t="t"/>
              <a:pathLst>
                <a:path extrusionOk="0" h="366" w="387">
                  <a:moveTo>
                    <a:pt x="191" y="1"/>
                  </a:moveTo>
                  <a:cubicBezTo>
                    <a:pt x="180" y="1"/>
                    <a:pt x="170" y="1"/>
                    <a:pt x="159" y="3"/>
                  </a:cubicBezTo>
                  <a:cubicBezTo>
                    <a:pt x="62" y="22"/>
                    <a:pt x="0" y="117"/>
                    <a:pt x="18" y="217"/>
                  </a:cubicBezTo>
                  <a:cubicBezTo>
                    <a:pt x="36" y="305"/>
                    <a:pt x="111" y="366"/>
                    <a:pt x="194" y="366"/>
                  </a:cubicBezTo>
                  <a:cubicBezTo>
                    <a:pt x="205" y="366"/>
                    <a:pt x="215" y="365"/>
                    <a:pt x="226" y="363"/>
                  </a:cubicBezTo>
                  <a:cubicBezTo>
                    <a:pt x="323" y="344"/>
                    <a:pt x="386" y="249"/>
                    <a:pt x="367" y="151"/>
                  </a:cubicBezTo>
                  <a:cubicBezTo>
                    <a:pt x="350" y="62"/>
                    <a:pt x="275" y="1"/>
                    <a:pt x="191"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p:nvPr/>
          </p:nvSpPr>
          <p:spPr>
            <a:xfrm>
              <a:off x="2320300" y="1669825"/>
              <a:ext cx="497350" cy="349575"/>
            </a:xfrm>
            <a:custGeom>
              <a:rect b="b" l="l" r="r" t="t"/>
              <a:pathLst>
                <a:path extrusionOk="0" h="13983" w="19894">
                  <a:moveTo>
                    <a:pt x="15536" y="0"/>
                  </a:moveTo>
                  <a:lnTo>
                    <a:pt x="15536" y="0"/>
                  </a:lnTo>
                  <a:cubicBezTo>
                    <a:pt x="10461" y="7054"/>
                    <a:pt x="138" y="13892"/>
                    <a:pt x="3" y="13981"/>
                  </a:cubicBezTo>
                  <a:lnTo>
                    <a:pt x="3" y="13981"/>
                  </a:lnTo>
                  <a:cubicBezTo>
                    <a:pt x="14501" y="9097"/>
                    <a:pt x="19893" y="3954"/>
                    <a:pt x="19604" y="2836"/>
                  </a:cubicBezTo>
                  <a:cubicBezTo>
                    <a:pt x="19574" y="2720"/>
                    <a:pt x="19471" y="2668"/>
                    <a:pt x="19310" y="2668"/>
                  </a:cubicBezTo>
                  <a:cubicBezTo>
                    <a:pt x="17923" y="2668"/>
                    <a:pt x="12247" y="6540"/>
                    <a:pt x="12247" y="6540"/>
                  </a:cubicBezTo>
                  <a:cubicBezTo>
                    <a:pt x="14282" y="3935"/>
                    <a:pt x="15536" y="0"/>
                    <a:pt x="15536" y="0"/>
                  </a:cubicBezTo>
                  <a:close/>
                  <a:moveTo>
                    <a:pt x="3" y="13981"/>
                  </a:moveTo>
                  <a:cubicBezTo>
                    <a:pt x="2" y="13982"/>
                    <a:pt x="1" y="13982"/>
                    <a:pt x="0" y="13982"/>
                  </a:cubicBezTo>
                  <a:lnTo>
                    <a:pt x="2" y="13982"/>
                  </a:lnTo>
                  <a:cubicBezTo>
                    <a:pt x="2" y="13982"/>
                    <a:pt x="2" y="13982"/>
                    <a:pt x="3" y="1398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8"/>
            <p:cNvSpPr/>
            <p:nvPr/>
          </p:nvSpPr>
          <p:spPr>
            <a:xfrm>
              <a:off x="1915625" y="1868600"/>
              <a:ext cx="745725" cy="284900"/>
            </a:xfrm>
            <a:custGeom>
              <a:rect b="b" l="l" r="r" t="t"/>
              <a:pathLst>
                <a:path extrusionOk="0" h="11396" w="29829">
                  <a:moveTo>
                    <a:pt x="29829" y="0"/>
                  </a:moveTo>
                  <a:lnTo>
                    <a:pt x="29829" y="0"/>
                  </a:lnTo>
                  <a:cubicBezTo>
                    <a:pt x="26780" y="1370"/>
                    <a:pt x="25060" y="1634"/>
                    <a:pt x="23901" y="1634"/>
                  </a:cubicBezTo>
                  <a:cubicBezTo>
                    <a:pt x="23172" y="1634"/>
                    <a:pt x="22665" y="1530"/>
                    <a:pt x="22187" y="1530"/>
                  </a:cubicBezTo>
                  <a:cubicBezTo>
                    <a:pt x="21507" y="1530"/>
                    <a:pt x="20888" y="1742"/>
                    <a:pt x="19776" y="2774"/>
                  </a:cubicBezTo>
                  <a:cubicBezTo>
                    <a:pt x="19346" y="3247"/>
                    <a:pt x="19026" y="3422"/>
                    <a:pt x="18760" y="3422"/>
                  </a:cubicBezTo>
                  <a:cubicBezTo>
                    <a:pt x="18006" y="3422"/>
                    <a:pt x="17695" y="2009"/>
                    <a:pt x="16591" y="2009"/>
                  </a:cubicBezTo>
                  <a:cubicBezTo>
                    <a:pt x="16109" y="2009"/>
                    <a:pt x="15476" y="2278"/>
                    <a:pt x="14588" y="3051"/>
                  </a:cubicBezTo>
                  <a:cubicBezTo>
                    <a:pt x="14579" y="3060"/>
                    <a:pt x="14567" y="3064"/>
                    <a:pt x="14553" y="3064"/>
                  </a:cubicBezTo>
                  <a:cubicBezTo>
                    <a:pt x="14228" y="3064"/>
                    <a:pt x="12795" y="681"/>
                    <a:pt x="11140" y="681"/>
                  </a:cubicBezTo>
                  <a:cubicBezTo>
                    <a:pt x="10405" y="681"/>
                    <a:pt x="9626" y="1151"/>
                    <a:pt x="8882" y="2508"/>
                  </a:cubicBezTo>
                  <a:cubicBezTo>
                    <a:pt x="7717" y="4632"/>
                    <a:pt x="1" y="9014"/>
                    <a:pt x="5887" y="10898"/>
                  </a:cubicBezTo>
                  <a:cubicBezTo>
                    <a:pt x="6959" y="11241"/>
                    <a:pt x="8067" y="11395"/>
                    <a:pt x="9193" y="11395"/>
                  </a:cubicBezTo>
                  <a:cubicBezTo>
                    <a:pt x="18880" y="11395"/>
                    <a:pt x="29828" y="1"/>
                    <a:pt x="29829"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8"/>
            <p:cNvSpPr/>
            <p:nvPr/>
          </p:nvSpPr>
          <p:spPr>
            <a:xfrm>
              <a:off x="1473225" y="1868600"/>
              <a:ext cx="745775" cy="284900"/>
            </a:xfrm>
            <a:custGeom>
              <a:rect b="b" l="l" r="r" t="t"/>
              <a:pathLst>
                <a:path extrusionOk="0" h="11396" w="29831">
                  <a:moveTo>
                    <a:pt x="1" y="0"/>
                  </a:moveTo>
                  <a:lnTo>
                    <a:pt x="1" y="0"/>
                  </a:lnTo>
                  <a:cubicBezTo>
                    <a:pt x="1" y="1"/>
                    <a:pt x="10950" y="11395"/>
                    <a:pt x="20638" y="11395"/>
                  </a:cubicBezTo>
                  <a:cubicBezTo>
                    <a:pt x="21763" y="11395"/>
                    <a:pt x="22872" y="11241"/>
                    <a:pt x="23944" y="10898"/>
                  </a:cubicBezTo>
                  <a:cubicBezTo>
                    <a:pt x="29830" y="9014"/>
                    <a:pt x="22114" y="4632"/>
                    <a:pt x="20948" y="2508"/>
                  </a:cubicBezTo>
                  <a:cubicBezTo>
                    <a:pt x="20204" y="1151"/>
                    <a:pt x="19425" y="681"/>
                    <a:pt x="18691" y="681"/>
                  </a:cubicBezTo>
                  <a:cubicBezTo>
                    <a:pt x="17036" y="681"/>
                    <a:pt x="15602" y="3064"/>
                    <a:pt x="15277" y="3064"/>
                  </a:cubicBezTo>
                  <a:cubicBezTo>
                    <a:pt x="15264" y="3064"/>
                    <a:pt x="15252" y="3060"/>
                    <a:pt x="15242" y="3051"/>
                  </a:cubicBezTo>
                  <a:cubicBezTo>
                    <a:pt x="14355" y="2278"/>
                    <a:pt x="13721" y="2009"/>
                    <a:pt x="13239" y="2009"/>
                  </a:cubicBezTo>
                  <a:cubicBezTo>
                    <a:pt x="12134" y="2009"/>
                    <a:pt x="11823" y="3422"/>
                    <a:pt x="11069" y="3422"/>
                  </a:cubicBezTo>
                  <a:cubicBezTo>
                    <a:pt x="10804" y="3422"/>
                    <a:pt x="10483" y="3247"/>
                    <a:pt x="10054" y="2774"/>
                  </a:cubicBezTo>
                  <a:cubicBezTo>
                    <a:pt x="8941" y="1742"/>
                    <a:pt x="8323" y="1530"/>
                    <a:pt x="7642" y="1530"/>
                  </a:cubicBezTo>
                  <a:cubicBezTo>
                    <a:pt x="7165" y="1530"/>
                    <a:pt x="6658" y="1634"/>
                    <a:pt x="5929" y="1634"/>
                  </a:cubicBezTo>
                  <a:cubicBezTo>
                    <a:pt x="4770" y="1634"/>
                    <a:pt x="3050" y="1370"/>
                    <a:pt x="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p:nvPr/>
          </p:nvSpPr>
          <p:spPr>
            <a:xfrm>
              <a:off x="1456725" y="1930650"/>
              <a:ext cx="80800" cy="61200"/>
            </a:xfrm>
            <a:custGeom>
              <a:rect b="b" l="l" r="r" t="t"/>
              <a:pathLst>
                <a:path extrusionOk="0" h="2448" w="3232">
                  <a:moveTo>
                    <a:pt x="258" y="0"/>
                  </a:moveTo>
                  <a:cubicBezTo>
                    <a:pt x="149" y="0"/>
                    <a:pt x="83" y="90"/>
                    <a:pt x="67" y="302"/>
                  </a:cubicBezTo>
                  <a:cubicBezTo>
                    <a:pt x="1" y="1192"/>
                    <a:pt x="3231" y="2447"/>
                    <a:pt x="3231" y="2447"/>
                  </a:cubicBezTo>
                  <a:cubicBezTo>
                    <a:pt x="1955" y="1651"/>
                    <a:pt x="723" y="0"/>
                    <a:pt x="258"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8"/>
            <p:cNvSpPr/>
            <p:nvPr/>
          </p:nvSpPr>
          <p:spPr>
            <a:xfrm>
              <a:off x="1491050" y="1987775"/>
              <a:ext cx="43100" cy="9100"/>
            </a:xfrm>
            <a:custGeom>
              <a:rect b="b" l="l" r="r" t="t"/>
              <a:pathLst>
                <a:path extrusionOk="0" h="364" w="1724">
                  <a:moveTo>
                    <a:pt x="159" y="1"/>
                  </a:moveTo>
                  <a:cubicBezTo>
                    <a:pt x="46" y="1"/>
                    <a:pt x="1" y="45"/>
                    <a:pt x="60" y="169"/>
                  </a:cubicBezTo>
                  <a:cubicBezTo>
                    <a:pt x="135" y="321"/>
                    <a:pt x="473" y="364"/>
                    <a:pt x="825" y="364"/>
                  </a:cubicBezTo>
                  <a:cubicBezTo>
                    <a:pt x="1263" y="364"/>
                    <a:pt x="1724" y="298"/>
                    <a:pt x="1724" y="298"/>
                  </a:cubicBezTo>
                  <a:cubicBezTo>
                    <a:pt x="1147" y="275"/>
                    <a:pt x="442" y="1"/>
                    <a:pt x="159"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8"/>
            <p:cNvSpPr/>
            <p:nvPr/>
          </p:nvSpPr>
          <p:spPr>
            <a:xfrm>
              <a:off x="2618125" y="1897575"/>
              <a:ext cx="80775" cy="61200"/>
            </a:xfrm>
            <a:custGeom>
              <a:rect b="b" l="l" r="r" t="t"/>
              <a:pathLst>
                <a:path extrusionOk="0" h="2448" w="3231">
                  <a:moveTo>
                    <a:pt x="2974" y="1"/>
                  </a:moveTo>
                  <a:cubicBezTo>
                    <a:pt x="2510" y="1"/>
                    <a:pt x="1278" y="1651"/>
                    <a:pt x="0" y="2448"/>
                  </a:cubicBezTo>
                  <a:cubicBezTo>
                    <a:pt x="0" y="2448"/>
                    <a:pt x="3231" y="1192"/>
                    <a:pt x="3165" y="302"/>
                  </a:cubicBezTo>
                  <a:cubicBezTo>
                    <a:pt x="3149" y="91"/>
                    <a:pt x="3083" y="1"/>
                    <a:pt x="2974"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p:nvPr/>
          </p:nvSpPr>
          <p:spPr>
            <a:xfrm>
              <a:off x="2621475" y="1954700"/>
              <a:ext cx="43125" cy="9075"/>
            </a:xfrm>
            <a:custGeom>
              <a:rect b="b" l="l" r="r" t="t"/>
              <a:pathLst>
                <a:path extrusionOk="0" h="363" w="1725">
                  <a:moveTo>
                    <a:pt x="1565" y="0"/>
                  </a:moveTo>
                  <a:cubicBezTo>
                    <a:pt x="1283" y="0"/>
                    <a:pt x="578" y="274"/>
                    <a:pt x="1" y="297"/>
                  </a:cubicBezTo>
                  <a:cubicBezTo>
                    <a:pt x="1" y="297"/>
                    <a:pt x="461" y="363"/>
                    <a:pt x="900" y="363"/>
                  </a:cubicBezTo>
                  <a:cubicBezTo>
                    <a:pt x="1252" y="363"/>
                    <a:pt x="1590" y="320"/>
                    <a:pt x="1664" y="168"/>
                  </a:cubicBezTo>
                  <a:cubicBezTo>
                    <a:pt x="1724" y="45"/>
                    <a:pt x="1679" y="0"/>
                    <a:pt x="1565"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8"/>
            <p:cNvSpPr/>
            <p:nvPr/>
          </p:nvSpPr>
          <p:spPr>
            <a:xfrm>
              <a:off x="1208225" y="1627500"/>
              <a:ext cx="173100" cy="66000"/>
            </a:xfrm>
            <a:custGeom>
              <a:rect b="b" l="l" r="r" t="t"/>
              <a:pathLst>
                <a:path extrusionOk="0" h="2640" w="6924">
                  <a:moveTo>
                    <a:pt x="1920" y="1"/>
                  </a:moveTo>
                  <a:cubicBezTo>
                    <a:pt x="1728" y="1"/>
                    <a:pt x="1565" y="41"/>
                    <a:pt x="1439" y="130"/>
                  </a:cubicBezTo>
                  <a:cubicBezTo>
                    <a:pt x="0" y="1158"/>
                    <a:pt x="4309" y="1320"/>
                    <a:pt x="6924" y="2640"/>
                  </a:cubicBezTo>
                  <a:cubicBezTo>
                    <a:pt x="6924" y="2640"/>
                    <a:pt x="3482" y="1"/>
                    <a:pt x="1920"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8"/>
            <p:cNvSpPr/>
            <p:nvPr/>
          </p:nvSpPr>
          <p:spPr>
            <a:xfrm>
              <a:off x="1325925" y="1632725"/>
              <a:ext cx="57200" cy="53450"/>
            </a:xfrm>
            <a:custGeom>
              <a:rect b="b" l="l" r="r" t="t"/>
              <a:pathLst>
                <a:path extrusionOk="0" h="2138" w="2288">
                  <a:moveTo>
                    <a:pt x="773" y="0"/>
                  </a:moveTo>
                  <a:cubicBezTo>
                    <a:pt x="766" y="0"/>
                    <a:pt x="758" y="0"/>
                    <a:pt x="751" y="1"/>
                  </a:cubicBezTo>
                  <a:cubicBezTo>
                    <a:pt x="0" y="72"/>
                    <a:pt x="1580" y="1073"/>
                    <a:pt x="2288" y="2138"/>
                  </a:cubicBezTo>
                  <a:cubicBezTo>
                    <a:pt x="2288" y="2138"/>
                    <a:pt x="1371" y="0"/>
                    <a:pt x="77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8"/>
            <p:cNvSpPr/>
            <p:nvPr/>
          </p:nvSpPr>
          <p:spPr>
            <a:xfrm>
              <a:off x="2614400" y="1565450"/>
              <a:ext cx="171375" cy="118250"/>
            </a:xfrm>
            <a:custGeom>
              <a:rect b="b" l="l" r="r" t="t"/>
              <a:pathLst>
                <a:path extrusionOk="0" h="4730" w="6855">
                  <a:moveTo>
                    <a:pt x="4766" y="0"/>
                  </a:moveTo>
                  <a:cubicBezTo>
                    <a:pt x="3177" y="0"/>
                    <a:pt x="1" y="4729"/>
                    <a:pt x="1" y="4729"/>
                  </a:cubicBezTo>
                  <a:cubicBezTo>
                    <a:pt x="2324" y="2356"/>
                    <a:pt x="6854" y="588"/>
                    <a:pt x="4963" y="28"/>
                  </a:cubicBezTo>
                  <a:cubicBezTo>
                    <a:pt x="4901" y="9"/>
                    <a:pt x="4835" y="0"/>
                    <a:pt x="4766"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2609950" y="1605025"/>
              <a:ext cx="39175" cy="71525"/>
            </a:xfrm>
            <a:custGeom>
              <a:rect b="b" l="l" r="r" t="t"/>
              <a:pathLst>
                <a:path extrusionOk="0" h="2861" w="1567">
                  <a:moveTo>
                    <a:pt x="1009" y="1"/>
                  </a:moveTo>
                  <a:cubicBezTo>
                    <a:pt x="976" y="1"/>
                    <a:pt x="937" y="6"/>
                    <a:pt x="891" y="18"/>
                  </a:cubicBezTo>
                  <a:cubicBezTo>
                    <a:pt x="236" y="179"/>
                    <a:pt x="1" y="2861"/>
                    <a:pt x="1" y="2861"/>
                  </a:cubicBezTo>
                  <a:cubicBezTo>
                    <a:pt x="360" y="1544"/>
                    <a:pt x="1567" y="1"/>
                    <a:pt x="1009"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1702475" y="1836625"/>
              <a:ext cx="17750" cy="18300"/>
            </a:xfrm>
            <a:custGeom>
              <a:rect b="b" l="l" r="r" t="t"/>
              <a:pathLst>
                <a:path extrusionOk="0" h="732" w="710">
                  <a:moveTo>
                    <a:pt x="356" y="1"/>
                  </a:moveTo>
                  <a:cubicBezTo>
                    <a:pt x="159" y="1"/>
                    <a:pt x="0" y="165"/>
                    <a:pt x="0" y="366"/>
                  </a:cubicBezTo>
                  <a:cubicBezTo>
                    <a:pt x="0" y="568"/>
                    <a:pt x="159" y="732"/>
                    <a:pt x="356" y="732"/>
                  </a:cubicBezTo>
                  <a:cubicBezTo>
                    <a:pt x="551" y="732"/>
                    <a:pt x="709" y="568"/>
                    <a:pt x="709" y="366"/>
                  </a:cubicBezTo>
                  <a:cubicBezTo>
                    <a:pt x="709" y="165"/>
                    <a:pt x="551" y="1"/>
                    <a:pt x="35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1689175" y="1864050"/>
              <a:ext cx="8900" cy="9150"/>
            </a:xfrm>
            <a:custGeom>
              <a:rect b="b" l="l" r="r" t="t"/>
              <a:pathLst>
                <a:path extrusionOk="0" h="366" w="356">
                  <a:moveTo>
                    <a:pt x="177" y="0"/>
                  </a:moveTo>
                  <a:cubicBezTo>
                    <a:pt x="80" y="0"/>
                    <a:pt x="0" y="82"/>
                    <a:pt x="0" y="182"/>
                  </a:cubicBezTo>
                  <a:cubicBezTo>
                    <a:pt x="0" y="283"/>
                    <a:pt x="80" y="366"/>
                    <a:pt x="177" y="366"/>
                  </a:cubicBezTo>
                  <a:cubicBezTo>
                    <a:pt x="275" y="366"/>
                    <a:pt x="355" y="283"/>
                    <a:pt x="355" y="182"/>
                  </a:cubicBezTo>
                  <a:cubicBezTo>
                    <a:pt x="355" y="82"/>
                    <a:pt x="275" y="0"/>
                    <a:pt x="177"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1611275" y="1890425"/>
              <a:ext cx="8875" cy="9175"/>
            </a:xfrm>
            <a:custGeom>
              <a:rect b="b" l="l" r="r" t="t"/>
              <a:pathLst>
                <a:path extrusionOk="0" h="367" w="355">
                  <a:moveTo>
                    <a:pt x="178" y="1"/>
                  </a:moveTo>
                  <a:cubicBezTo>
                    <a:pt x="80" y="1"/>
                    <a:pt x="1" y="83"/>
                    <a:pt x="1" y="184"/>
                  </a:cubicBezTo>
                  <a:cubicBezTo>
                    <a:pt x="1" y="285"/>
                    <a:pt x="80" y="366"/>
                    <a:pt x="178" y="366"/>
                  </a:cubicBezTo>
                  <a:cubicBezTo>
                    <a:pt x="276" y="366"/>
                    <a:pt x="355" y="285"/>
                    <a:pt x="355" y="184"/>
                  </a:cubicBezTo>
                  <a:cubicBezTo>
                    <a:pt x="355" y="83"/>
                    <a:pt x="276" y="1"/>
                    <a:pt x="178"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2037050" y="1840025"/>
              <a:ext cx="8900" cy="9150"/>
            </a:xfrm>
            <a:custGeom>
              <a:rect b="b" l="l" r="r" t="t"/>
              <a:pathLst>
                <a:path extrusionOk="0" h="366" w="356">
                  <a:moveTo>
                    <a:pt x="177" y="0"/>
                  </a:moveTo>
                  <a:cubicBezTo>
                    <a:pt x="79" y="0"/>
                    <a:pt x="0" y="82"/>
                    <a:pt x="0" y="182"/>
                  </a:cubicBezTo>
                  <a:cubicBezTo>
                    <a:pt x="0" y="284"/>
                    <a:pt x="79" y="366"/>
                    <a:pt x="177" y="366"/>
                  </a:cubicBezTo>
                  <a:cubicBezTo>
                    <a:pt x="275" y="366"/>
                    <a:pt x="355" y="284"/>
                    <a:pt x="355" y="182"/>
                  </a:cubicBezTo>
                  <a:cubicBezTo>
                    <a:pt x="355" y="82"/>
                    <a:pt x="275" y="0"/>
                    <a:pt x="177"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1672950" y="1840025"/>
              <a:ext cx="8900" cy="9150"/>
            </a:xfrm>
            <a:custGeom>
              <a:rect b="b" l="l" r="r" t="t"/>
              <a:pathLst>
                <a:path extrusionOk="0" h="366" w="356">
                  <a:moveTo>
                    <a:pt x="179" y="0"/>
                  </a:moveTo>
                  <a:cubicBezTo>
                    <a:pt x="81" y="0"/>
                    <a:pt x="1" y="82"/>
                    <a:pt x="1" y="182"/>
                  </a:cubicBezTo>
                  <a:cubicBezTo>
                    <a:pt x="1" y="284"/>
                    <a:pt x="81" y="366"/>
                    <a:pt x="179" y="366"/>
                  </a:cubicBezTo>
                  <a:cubicBezTo>
                    <a:pt x="277" y="366"/>
                    <a:pt x="356" y="284"/>
                    <a:pt x="356" y="182"/>
                  </a:cubicBezTo>
                  <a:cubicBezTo>
                    <a:pt x="356" y="82"/>
                    <a:pt x="277" y="0"/>
                    <a:pt x="179"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2352825" y="1808525"/>
              <a:ext cx="17750" cy="18325"/>
            </a:xfrm>
            <a:custGeom>
              <a:rect b="b" l="l" r="r" t="t"/>
              <a:pathLst>
                <a:path extrusionOk="0" h="733" w="710">
                  <a:moveTo>
                    <a:pt x="354" y="1"/>
                  </a:moveTo>
                  <a:cubicBezTo>
                    <a:pt x="159" y="1"/>
                    <a:pt x="0" y="165"/>
                    <a:pt x="0" y="366"/>
                  </a:cubicBezTo>
                  <a:cubicBezTo>
                    <a:pt x="0" y="569"/>
                    <a:pt x="159" y="732"/>
                    <a:pt x="354" y="732"/>
                  </a:cubicBezTo>
                  <a:cubicBezTo>
                    <a:pt x="550" y="732"/>
                    <a:pt x="709" y="568"/>
                    <a:pt x="709" y="366"/>
                  </a:cubicBezTo>
                  <a:cubicBezTo>
                    <a:pt x="709" y="165"/>
                    <a:pt x="550" y="1"/>
                    <a:pt x="354"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2339475" y="1835950"/>
              <a:ext cx="8900" cy="9175"/>
            </a:xfrm>
            <a:custGeom>
              <a:rect b="b" l="l" r="r" t="t"/>
              <a:pathLst>
                <a:path extrusionOk="0" h="367" w="356">
                  <a:moveTo>
                    <a:pt x="179" y="1"/>
                  </a:moveTo>
                  <a:cubicBezTo>
                    <a:pt x="81" y="1"/>
                    <a:pt x="1" y="82"/>
                    <a:pt x="1" y="183"/>
                  </a:cubicBezTo>
                  <a:cubicBezTo>
                    <a:pt x="1" y="285"/>
                    <a:pt x="81" y="366"/>
                    <a:pt x="179" y="366"/>
                  </a:cubicBezTo>
                  <a:cubicBezTo>
                    <a:pt x="277" y="366"/>
                    <a:pt x="356" y="285"/>
                    <a:pt x="356" y="183"/>
                  </a:cubicBezTo>
                  <a:cubicBezTo>
                    <a:pt x="356" y="82"/>
                    <a:pt x="277" y="1"/>
                    <a:pt x="179"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2261600" y="1862375"/>
              <a:ext cx="8900" cy="9150"/>
            </a:xfrm>
            <a:custGeom>
              <a:rect b="b" l="l" r="r" t="t"/>
              <a:pathLst>
                <a:path extrusionOk="0" h="366" w="356">
                  <a:moveTo>
                    <a:pt x="177" y="0"/>
                  </a:moveTo>
                  <a:cubicBezTo>
                    <a:pt x="79" y="0"/>
                    <a:pt x="0" y="82"/>
                    <a:pt x="0" y="182"/>
                  </a:cubicBezTo>
                  <a:cubicBezTo>
                    <a:pt x="0" y="283"/>
                    <a:pt x="79" y="366"/>
                    <a:pt x="177" y="366"/>
                  </a:cubicBezTo>
                  <a:cubicBezTo>
                    <a:pt x="275" y="366"/>
                    <a:pt x="355" y="283"/>
                    <a:pt x="355" y="182"/>
                  </a:cubicBezTo>
                  <a:cubicBezTo>
                    <a:pt x="355" y="82"/>
                    <a:pt x="275" y="0"/>
                    <a:pt x="177"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2323300" y="1684350"/>
              <a:ext cx="8900" cy="9150"/>
            </a:xfrm>
            <a:custGeom>
              <a:rect b="b" l="l" r="r" t="t"/>
              <a:pathLst>
                <a:path extrusionOk="0" h="366" w="356">
                  <a:moveTo>
                    <a:pt x="178" y="0"/>
                  </a:moveTo>
                  <a:cubicBezTo>
                    <a:pt x="79" y="0"/>
                    <a:pt x="1" y="82"/>
                    <a:pt x="1" y="184"/>
                  </a:cubicBezTo>
                  <a:cubicBezTo>
                    <a:pt x="1" y="284"/>
                    <a:pt x="79" y="366"/>
                    <a:pt x="178" y="366"/>
                  </a:cubicBezTo>
                  <a:cubicBezTo>
                    <a:pt x="276" y="366"/>
                    <a:pt x="356" y="284"/>
                    <a:pt x="356" y="184"/>
                  </a:cubicBezTo>
                  <a:cubicBezTo>
                    <a:pt x="356" y="82"/>
                    <a:pt x="276" y="0"/>
                    <a:pt x="178"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8"/>
            <p:cNvSpPr/>
            <p:nvPr/>
          </p:nvSpPr>
          <p:spPr>
            <a:xfrm>
              <a:off x="2323300" y="1811925"/>
              <a:ext cx="8900" cy="9175"/>
            </a:xfrm>
            <a:custGeom>
              <a:rect b="b" l="l" r="r" t="t"/>
              <a:pathLst>
                <a:path extrusionOk="0" h="367" w="356">
                  <a:moveTo>
                    <a:pt x="178" y="1"/>
                  </a:moveTo>
                  <a:cubicBezTo>
                    <a:pt x="79" y="1"/>
                    <a:pt x="1" y="83"/>
                    <a:pt x="1" y="184"/>
                  </a:cubicBezTo>
                  <a:cubicBezTo>
                    <a:pt x="1" y="285"/>
                    <a:pt x="79" y="366"/>
                    <a:pt x="178" y="366"/>
                  </a:cubicBezTo>
                  <a:cubicBezTo>
                    <a:pt x="276" y="366"/>
                    <a:pt x="356" y="285"/>
                    <a:pt x="356" y="184"/>
                  </a:cubicBezTo>
                  <a:cubicBezTo>
                    <a:pt x="356" y="83"/>
                    <a:pt x="276" y="1"/>
                    <a:pt x="178"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8"/>
            <p:cNvSpPr/>
            <p:nvPr/>
          </p:nvSpPr>
          <p:spPr>
            <a:xfrm>
              <a:off x="2751375" y="1162025"/>
              <a:ext cx="275700" cy="498475"/>
            </a:xfrm>
            <a:custGeom>
              <a:rect b="b" l="l" r="r" t="t"/>
              <a:pathLst>
                <a:path extrusionOk="0" h="19939" w="11028">
                  <a:moveTo>
                    <a:pt x="10521" y="0"/>
                  </a:moveTo>
                  <a:cubicBezTo>
                    <a:pt x="10515" y="0"/>
                    <a:pt x="10510" y="1"/>
                    <a:pt x="10505" y="1"/>
                  </a:cubicBezTo>
                  <a:cubicBezTo>
                    <a:pt x="10434" y="3"/>
                    <a:pt x="10368" y="19"/>
                    <a:pt x="10304" y="42"/>
                  </a:cubicBezTo>
                  <a:cubicBezTo>
                    <a:pt x="10180" y="89"/>
                    <a:pt x="10071" y="158"/>
                    <a:pt x="9969" y="233"/>
                  </a:cubicBezTo>
                  <a:cubicBezTo>
                    <a:pt x="9865" y="308"/>
                    <a:pt x="9770" y="391"/>
                    <a:pt x="9679" y="479"/>
                  </a:cubicBezTo>
                  <a:cubicBezTo>
                    <a:pt x="9781" y="404"/>
                    <a:pt x="9886" y="334"/>
                    <a:pt x="9994" y="273"/>
                  </a:cubicBezTo>
                  <a:cubicBezTo>
                    <a:pt x="10103" y="213"/>
                    <a:pt x="10217" y="158"/>
                    <a:pt x="10332" y="131"/>
                  </a:cubicBezTo>
                  <a:cubicBezTo>
                    <a:pt x="10379" y="119"/>
                    <a:pt x="10427" y="112"/>
                    <a:pt x="10474" y="112"/>
                  </a:cubicBezTo>
                  <a:cubicBezTo>
                    <a:pt x="10540" y="112"/>
                    <a:pt x="10601" y="127"/>
                    <a:pt x="10648" y="162"/>
                  </a:cubicBezTo>
                  <a:cubicBezTo>
                    <a:pt x="10731" y="220"/>
                    <a:pt x="10775" y="328"/>
                    <a:pt x="10797" y="440"/>
                  </a:cubicBezTo>
                  <a:cubicBezTo>
                    <a:pt x="10837" y="667"/>
                    <a:pt x="10815" y="915"/>
                    <a:pt x="10777" y="1156"/>
                  </a:cubicBezTo>
                  <a:cubicBezTo>
                    <a:pt x="10740" y="1397"/>
                    <a:pt x="10682" y="1637"/>
                    <a:pt x="10614" y="1876"/>
                  </a:cubicBezTo>
                  <a:cubicBezTo>
                    <a:pt x="10481" y="2353"/>
                    <a:pt x="10314" y="2822"/>
                    <a:pt x="10133" y="3285"/>
                  </a:cubicBezTo>
                  <a:cubicBezTo>
                    <a:pt x="9951" y="3749"/>
                    <a:pt x="9752" y="4206"/>
                    <a:pt x="9545" y="4660"/>
                  </a:cubicBezTo>
                  <a:cubicBezTo>
                    <a:pt x="9129" y="5568"/>
                    <a:pt x="8677" y="6459"/>
                    <a:pt x="8202" y="7339"/>
                  </a:cubicBezTo>
                  <a:cubicBezTo>
                    <a:pt x="7964" y="7779"/>
                    <a:pt x="7722" y="8217"/>
                    <a:pt x="7473" y="8650"/>
                  </a:cubicBezTo>
                  <a:cubicBezTo>
                    <a:pt x="7226" y="9085"/>
                    <a:pt x="6973" y="9518"/>
                    <a:pt x="6716" y="9946"/>
                  </a:cubicBezTo>
                  <a:cubicBezTo>
                    <a:pt x="5689" y="11666"/>
                    <a:pt x="4599" y="13347"/>
                    <a:pt x="3472" y="15007"/>
                  </a:cubicBezTo>
                  <a:cubicBezTo>
                    <a:pt x="2345" y="16668"/>
                    <a:pt x="1175" y="18301"/>
                    <a:pt x="1" y="19939"/>
                  </a:cubicBezTo>
                  <a:lnTo>
                    <a:pt x="2" y="19939"/>
                  </a:lnTo>
                  <a:cubicBezTo>
                    <a:pt x="1373" y="18461"/>
                    <a:pt x="2653" y="16901"/>
                    <a:pt x="3863" y="15286"/>
                  </a:cubicBezTo>
                  <a:cubicBezTo>
                    <a:pt x="5071" y="13670"/>
                    <a:pt x="6206" y="11996"/>
                    <a:pt x="7243" y="10260"/>
                  </a:cubicBezTo>
                  <a:cubicBezTo>
                    <a:pt x="7502" y="9826"/>
                    <a:pt x="7755" y="9389"/>
                    <a:pt x="8001" y="8948"/>
                  </a:cubicBezTo>
                  <a:cubicBezTo>
                    <a:pt x="8246" y="8505"/>
                    <a:pt x="8486" y="8061"/>
                    <a:pt x="8717" y="7610"/>
                  </a:cubicBezTo>
                  <a:cubicBezTo>
                    <a:pt x="8947" y="7159"/>
                    <a:pt x="9172" y="6706"/>
                    <a:pt x="9382" y="6245"/>
                  </a:cubicBezTo>
                  <a:cubicBezTo>
                    <a:pt x="9489" y="6015"/>
                    <a:pt x="9593" y="5785"/>
                    <a:pt x="9695" y="5552"/>
                  </a:cubicBezTo>
                  <a:cubicBezTo>
                    <a:pt x="9794" y="5320"/>
                    <a:pt x="9892" y="5086"/>
                    <a:pt x="9988" y="4851"/>
                  </a:cubicBezTo>
                  <a:cubicBezTo>
                    <a:pt x="10084" y="4616"/>
                    <a:pt x="10174" y="4379"/>
                    <a:pt x="10262" y="4141"/>
                  </a:cubicBezTo>
                  <a:cubicBezTo>
                    <a:pt x="10350" y="3903"/>
                    <a:pt x="10434" y="3663"/>
                    <a:pt x="10512" y="3421"/>
                  </a:cubicBezTo>
                  <a:cubicBezTo>
                    <a:pt x="10669" y="2938"/>
                    <a:pt x="10808" y="2447"/>
                    <a:pt x="10908" y="1945"/>
                  </a:cubicBezTo>
                  <a:cubicBezTo>
                    <a:pt x="10955" y="1694"/>
                    <a:pt x="10996" y="1440"/>
                    <a:pt x="11014" y="1183"/>
                  </a:cubicBezTo>
                  <a:cubicBezTo>
                    <a:pt x="11024" y="1053"/>
                    <a:pt x="11028" y="923"/>
                    <a:pt x="11023" y="793"/>
                  </a:cubicBezTo>
                  <a:cubicBezTo>
                    <a:pt x="11016" y="661"/>
                    <a:pt x="11001" y="529"/>
                    <a:pt x="10962" y="397"/>
                  </a:cubicBezTo>
                  <a:cubicBezTo>
                    <a:pt x="10941" y="331"/>
                    <a:pt x="10914" y="267"/>
                    <a:pt x="10875" y="206"/>
                  </a:cubicBezTo>
                  <a:cubicBezTo>
                    <a:pt x="10838" y="144"/>
                    <a:pt x="10785" y="89"/>
                    <a:pt x="10718" y="51"/>
                  </a:cubicBezTo>
                  <a:cubicBezTo>
                    <a:pt x="10657" y="15"/>
                    <a:pt x="10587" y="0"/>
                    <a:pt x="1052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p:nvPr/>
          </p:nvSpPr>
          <p:spPr>
            <a:xfrm>
              <a:off x="1172175" y="1162025"/>
              <a:ext cx="275700" cy="498475"/>
            </a:xfrm>
            <a:custGeom>
              <a:rect b="b" l="l" r="r" t="t"/>
              <a:pathLst>
                <a:path extrusionOk="0" h="19939" w="11028">
                  <a:moveTo>
                    <a:pt x="508" y="0"/>
                  </a:moveTo>
                  <a:cubicBezTo>
                    <a:pt x="441" y="0"/>
                    <a:pt x="372" y="15"/>
                    <a:pt x="311" y="51"/>
                  </a:cubicBezTo>
                  <a:cubicBezTo>
                    <a:pt x="245" y="89"/>
                    <a:pt x="191" y="144"/>
                    <a:pt x="153" y="206"/>
                  </a:cubicBezTo>
                  <a:cubicBezTo>
                    <a:pt x="115" y="267"/>
                    <a:pt x="87" y="331"/>
                    <a:pt x="68" y="397"/>
                  </a:cubicBezTo>
                  <a:cubicBezTo>
                    <a:pt x="28" y="529"/>
                    <a:pt x="12" y="661"/>
                    <a:pt x="6" y="793"/>
                  </a:cubicBezTo>
                  <a:cubicBezTo>
                    <a:pt x="1" y="923"/>
                    <a:pt x="6" y="1053"/>
                    <a:pt x="15" y="1183"/>
                  </a:cubicBezTo>
                  <a:cubicBezTo>
                    <a:pt x="33" y="1440"/>
                    <a:pt x="73" y="1694"/>
                    <a:pt x="121" y="1945"/>
                  </a:cubicBezTo>
                  <a:cubicBezTo>
                    <a:pt x="220" y="2447"/>
                    <a:pt x="360" y="2938"/>
                    <a:pt x="516" y="3421"/>
                  </a:cubicBezTo>
                  <a:cubicBezTo>
                    <a:pt x="595" y="3663"/>
                    <a:pt x="679" y="3903"/>
                    <a:pt x="767" y="4141"/>
                  </a:cubicBezTo>
                  <a:cubicBezTo>
                    <a:pt x="855" y="4379"/>
                    <a:pt x="945" y="4616"/>
                    <a:pt x="1041" y="4851"/>
                  </a:cubicBezTo>
                  <a:cubicBezTo>
                    <a:pt x="1136" y="5086"/>
                    <a:pt x="1234" y="5320"/>
                    <a:pt x="1334" y="5552"/>
                  </a:cubicBezTo>
                  <a:cubicBezTo>
                    <a:pt x="1436" y="5785"/>
                    <a:pt x="1541" y="6015"/>
                    <a:pt x="1646" y="6245"/>
                  </a:cubicBezTo>
                  <a:cubicBezTo>
                    <a:pt x="1857" y="6706"/>
                    <a:pt x="2083" y="7159"/>
                    <a:pt x="2312" y="7610"/>
                  </a:cubicBezTo>
                  <a:cubicBezTo>
                    <a:pt x="2543" y="8061"/>
                    <a:pt x="2783" y="8505"/>
                    <a:pt x="3027" y="8948"/>
                  </a:cubicBezTo>
                  <a:cubicBezTo>
                    <a:pt x="3275" y="9389"/>
                    <a:pt x="3527" y="9826"/>
                    <a:pt x="3785" y="10260"/>
                  </a:cubicBezTo>
                  <a:cubicBezTo>
                    <a:pt x="4823" y="11996"/>
                    <a:pt x="5958" y="13670"/>
                    <a:pt x="7166" y="15286"/>
                  </a:cubicBezTo>
                  <a:cubicBezTo>
                    <a:pt x="8376" y="16901"/>
                    <a:pt x="9656" y="18461"/>
                    <a:pt x="11026" y="19939"/>
                  </a:cubicBezTo>
                  <a:lnTo>
                    <a:pt x="11028" y="19939"/>
                  </a:lnTo>
                  <a:cubicBezTo>
                    <a:pt x="9854" y="18301"/>
                    <a:pt x="8683" y="16668"/>
                    <a:pt x="7557" y="15007"/>
                  </a:cubicBezTo>
                  <a:cubicBezTo>
                    <a:pt x="6429" y="13347"/>
                    <a:pt x="5339" y="11666"/>
                    <a:pt x="4312" y="9946"/>
                  </a:cubicBezTo>
                  <a:cubicBezTo>
                    <a:pt x="4055" y="9518"/>
                    <a:pt x="3802" y="9085"/>
                    <a:pt x="3555" y="8650"/>
                  </a:cubicBezTo>
                  <a:cubicBezTo>
                    <a:pt x="3306" y="8217"/>
                    <a:pt x="3065" y="7779"/>
                    <a:pt x="2827" y="7339"/>
                  </a:cubicBezTo>
                  <a:cubicBezTo>
                    <a:pt x="2352" y="6459"/>
                    <a:pt x="1900" y="5568"/>
                    <a:pt x="1484" y="4660"/>
                  </a:cubicBezTo>
                  <a:cubicBezTo>
                    <a:pt x="1277" y="4206"/>
                    <a:pt x="1078" y="3749"/>
                    <a:pt x="896" y="3285"/>
                  </a:cubicBezTo>
                  <a:cubicBezTo>
                    <a:pt x="715" y="2822"/>
                    <a:pt x="547" y="2353"/>
                    <a:pt x="414" y="1876"/>
                  </a:cubicBezTo>
                  <a:cubicBezTo>
                    <a:pt x="347" y="1637"/>
                    <a:pt x="289" y="1397"/>
                    <a:pt x="251" y="1156"/>
                  </a:cubicBezTo>
                  <a:cubicBezTo>
                    <a:pt x="214" y="915"/>
                    <a:pt x="192" y="667"/>
                    <a:pt x="232" y="440"/>
                  </a:cubicBezTo>
                  <a:cubicBezTo>
                    <a:pt x="255" y="328"/>
                    <a:pt x="298" y="220"/>
                    <a:pt x="381" y="162"/>
                  </a:cubicBezTo>
                  <a:cubicBezTo>
                    <a:pt x="428" y="127"/>
                    <a:pt x="489" y="112"/>
                    <a:pt x="555" y="112"/>
                  </a:cubicBezTo>
                  <a:cubicBezTo>
                    <a:pt x="601" y="112"/>
                    <a:pt x="650" y="119"/>
                    <a:pt x="697" y="131"/>
                  </a:cubicBezTo>
                  <a:cubicBezTo>
                    <a:pt x="813" y="158"/>
                    <a:pt x="927" y="213"/>
                    <a:pt x="1034" y="273"/>
                  </a:cubicBezTo>
                  <a:cubicBezTo>
                    <a:pt x="1143" y="334"/>
                    <a:pt x="1247" y="404"/>
                    <a:pt x="1349" y="479"/>
                  </a:cubicBezTo>
                  <a:cubicBezTo>
                    <a:pt x="1259" y="391"/>
                    <a:pt x="1163" y="308"/>
                    <a:pt x="1060" y="233"/>
                  </a:cubicBezTo>
                  <a:cubicBezTo>
                    <a:pt x="958" y="158"/>
                    <a:pt x="848" y="89"/>
                    <a:pt x="724" y="42"/>
                  </a:cubicBezTo>
                  <a:cubicBezTo>
                    <a:pt x="661" y="19"/>
                    <a:pt x="595" y="3"/>
                    <a:pt x="524" y="1"/>
                  </a:cubicBezTo>
                  <a:cubicBezTo>
                    <a:pt x="519" y="1"/>
                    <a:pt x="513" y="0"/>
                    <a:pt x="508"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0" name="Google Shape;750;p28"/>
          <p:cNvCxnSpPr/>
          <p:nvPr/>
        </p:nvCxnSpPr>
        <p:spPr>
          <a:xfrm rot="1193988">
            <a:off x="2301211" y="3370689"/>
            <a:ext cx="70510" cy="162653"/>
          </a:xfrm>
          <a:prstGeom prst="straightConnector1">
            <a:avLst/>
          </a:prstGeom>
          <a:noFill/>
          <a:ln cap="flat" cmpd="sng" w="9525">
            <a:solidFill>
              <a:srgbClr val="006778"/>
            </a:solidFill>
            <a:prstDash val="solid"/>
            <a:round/>
            <a:headEnd len="med" w="med" type="none"/>
            <a:tailEnd len="med" w="med" type="none"/>
          </a:ln>
        </p:spPr>
      </p:cxnSp>
      <p:sp>
        <p:nvSpPr>
          <p:cNvPr id="751" name="Google Shape;751;p28"/>
          <p:cNvSpPr/>
          <p:nvPr/>
        </p:nvSpPr>
        <p:spPr>
          <a:xfrm rot="1193041">
            <a:off x="2330104" y="3492294"/>
            <a:ext cx="29048" cy="47470"/>
          </a:xfrm>
          <a:custGeom>
            <a:rect b="b" l="l" r="r" t="t"/>
            <a:pathLst>
              <a:path extrusionOk="0" h="1595" w="976">
                <a:moveTo>
                  <a:pt x="0" y="0"/>
                </a:moveTo>
                <a:lnTo>
                  <a:pt x="190" y="1595"/>
                </a:lnTo>
                <a:lnTo>
                  <a:pt x="976" y="1333"/>
                </a:lnTo>
                <a:close/>
              </a:path>
            </a:pathLst>
          </a:custGeom>
          <a:solidFill>
            <a:srgbClr val="006778"/>
          </a:solidFill>
          <a:ln cap="flat" cmpd="sng" w="9525">
            <a:solidFill>
              <a:srgbClr val="006778"/>
            </a:solidFill>
            <a:prstDash val="solid"/>
            <a:round/>
            <a:headEnd len="med" w="med" type="none"/>
            <a:tailEnd len="med" w="med" type="none"/>
          </a:ln>
        </p:spPr>
      </p:sp>
      <p:sp>
        <p:nvSpPr>
          <p:cNvPr id="752" name="Google Shape;752;p28"/>
          <p:cNvSpPr txBox="1"/>
          <p:nvPr/>
        </p:nvSpPr>
        <p:spPr>
          <a:xfrm>
            <a:off x="4741600" y="1258050"/>
            <a:ext cx="4343400" cy="2627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Catamaran"/>
              <a:buChar char="●"/>
            </a:pPr>
            <a:r>
              <a:rPr lang="it-IT" sz="1300">
                <a:solidFill>
                  <a:srgbClr val="595959"/>
                </a:solidFill>
                <a:latin typeface="Catamaran"/>
                <a:ea typeface="Catamaran"/>
                <a:cs typeface="Catamaran"/>
                <a:sym typeface="Catamaran"/>
              </a:rPr>
              <a:t>Consider a large set of trajectories for the anomaly detection task to improve the promising results already obtained</a:t>
            </a:r>
            <a:endParaRPr sz="1300">
              <a:solidFill>
                <a:srgbClr val="595959"/>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300">
              <a:solidFill>
                <a:srgbClr val="595959"/>
              </a:solidFill>
              <a:latin typeface="Catamaran"/>
              <a:ea typeface="Catamaran"/>
              <a:cs typeface="Catamaran"/>
              <a:sym typeface="Catamaran"/>
            </a:endParaRPr>
          </a:p>
          <a:p>
            <a:pPr indent="-311150" lvl="0" marL="457200" rtl="0" algn="l">
              <a:lnSpc>
                <a:spcPct val="115000"/>
              </a:lnSpc>
              <a:spcBef>
                <a:spcPts val="0"/>
              </a:spcBef>
              <a:spcAft>
                <a:spcPts val="0"/>
              </a:spcAft>
              <a:buClr>
                <a:srgbClr val="595959"/>
              </a:buClr>
              <a:buSzPts val="1300"/>
              <a:buFont typeface="Catamaran"/>
              <a:buChar char="●"/>
            </a:pPr>
            <a:r>
              <a:rPr lang="it-IT" sz="1300">
                <a:solidFill>
                  <a:srgbClr val="595959"/>
                </a:solidFill>
                <a:latin typeface="Catamaran"/>
                <a:ea typeface="Catamaran"/>
                <a:cs typeface="Catamaran"/>
                <a:sym typeface="Catamaran"/>
              </a:rPr>
              <a:t>Integrate the detection of other anomalies such as: close approach, zone </a:t>
            </a:r>
            <a:r>
              <a:rPr lang="it-IT" sz="1300">
                <a:solidFill>
                  <a:srgbClr val="595959"/>
                </a:solidFill>
                <a:latin typeface="Catamaran"/>
                <a:ea typeface="Catamaran"/>
                <a:cs typeface="Catamaran"/>
                <a:sym typeface="Catamaran"/>
              </a:rPr>
              <a:t>entry</a:t>
            </a:r>
            <a:r>
              <a:rPr lang="it-IT" sz="1300">
                <a:solidFill>
                  <a:srgbClr val="595959"/>
                </a:solidFill>
                <a:latin typeface="Catamaran"/>
                <a:ea typeface="Catamaran"/>
                <a:cs typeface="Catamaran"/>
                <a:sym typeface="Catamaran"/>
              </a:rPr>
              <a:t> and port arrival</a:t>
            </a:r>
            <a:endParaRPr sz="1300">
              <a:solidFill>
                <a:srgbClr val="595959"/>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300">
              <a:solidFill>
                <a:srgbClr val="595959"/>
              </a:solidFill>
              <a:latin typeface="Catamaran"/>
              <a:ea typeface="Catamaran"/>
              <a:cs typeface="Catamaran"/>
              <a:sym typeface="Catamaran"/>
            </a:endParaRPr>
          </a:p>
          <a:p>
            <a:pPr indent="-311150" lvl="0" marL="457200" rtl="0" algn="l">
              <a:lnSpc>
                <a:spcPct val="115000"/>
              </a:lnSpc>
              <a:spcBef>
                <a:spcPts val="0"/>
              </a:spcBef>
              <a:spcAft>
                <a:spcPts val="0"/>
              </a:spcAft>
              <a:buClr>
                <a:srgbClr val="595959"/>
              </a:buClr>
              <a:buSzPts val="1300"/>
              <a:buFont typeface="Catamaran"/>
              <a:buChar char="●"/>
            </a:pPr>
            <a:r>
              <a:rPr lang="it-IT" sz="1300">
                <a:solidFill>
                  <a:srgbClr val="595959"/>
                </a:solidFill>
                <a:latin typeface="Catamaran"/>
                <a:ea typeface="Catamaran"/>
                <a:cs typeface="Catamaran"/>
                <a:sym typeface="Catamaran"/>
              </a:rPr>
              <a:t>Prediction of the Estimated Time of Arrival (ETA)</a:t>
            </a:r>
            <a:endParaRPr sz="1300">
              <a:solidFill>
                <a:srgbClr val="595959"/>
              </a:solidFill>
              <a:latin typeface="Catamaran"/>
              <a:ea typeface="Catamaran"/>
              <a:cs typeface="Catamaran"/>
              <a:sym typeface="Catamaran"/>
            </a:endParaRPr>
          </a:p>
          <a:p>
            <a:pPr indent="0" lvl="0" marL="457200" rtl="0" algn="l">
              <a:lnSpc>
                <a:spcPct val="115000"/>
              </a:lnSpc>
              <a:spcBef>
                <a:spcPts val="0"/>
              </a:spcBef>
              <a:spcAft>
                <a:spcPts val="0"/>
              </a:spcAft>
              <a:buNone/>
            </a:pPr>
            <a:r>
              <a:t/>
            </a:r>
            <a:endParaRPr sz="1300">
              <a:solidFill>
                <a:srgbClr val="595959"/>
              </a:solidFill>
              <a:latin typeface="Catamaran"/>
              <a:ea typeface="Catamaran"/>
              <a:cs typeface="Catamaran"/>
              <a:sym typeface="Catamaran"/>
            </a:endParaRPr>
          </a:p>
          <a:p>
            <a:pPr indent="-311150" lvl="0" marL="457200" rtl="0" algn="l">
              <a:lnSpc>
                <a:spcPct val="115000"/>
              </a:lnSpc>
              <a:spcBef>
                <a:spcPts val="0"/>
              </a:spcBef>
              <a:spcAft>
                <a:spcPts val="0"/>
              </a:spcAft>
              <a:buClr>
                <a:srgbClr val="595959"/>
              </a:buClr>
              <a:buSzPts val="1300"/>
              <a:buFont typeface="Catamaran"/>
              <a:buChar char="●"/>
            </a:pPr>
            <a:r>
              <a:rPr lang="it-IT" sz="1300">
                <a:solidFill>
                  <a:srgbClr val="595959"/>
                </a:solidFill>
                <a:latin typeface="Catamaran"/>
                <a:ea typeface="Catamaran"/>
                <a:cs typeface="Catamaran"/>
                <a:sym typeface="Catamaran"/>
              </a:rPr>
              <a:t>Integrate in the datasets AIS data coming from AIS satellites</a:t>
            </a:r>
            <a:endParaRPr sz="1300">
              <a:solidFill>
                <a:srgbClr val="595959"/>
              </a:solidFill>
              <a:latin typeface="Catamaran"/>
              <a:ea typeface="Catamaran"/>
              <a:cs typeface="Catamaran"/>
              <a:sym typeface="Catamaran"/>
            </a:endParaRPr>
          </a:p>
        </p:txBody>
      </p:sp>
      <p:sp>
        <p:nvSpPr>
          <p:cNvPr id="753" name="Google Shape;753;p28"/>
          <p:cNvSpPr txBox="1"/>
          <p:nvPr>
            <p:ph type="title"/>
          </p:nvPr>
        </p:nvSpPr>
        <p:spPr>
          <a:xfrm>
            <a:off x="751700" y="1865675"/>
            <a:ext cx="3460200" cy="8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IT"/>
              <a:t>5</a:t>
            </a:r>
            <a:r>
              <a:rPr lang="it-IT"/>
              <a:t>. Future Works</a:t>
            </a:r>
            <a:endParaRPr/>
          </a:p>
        </p:txBody>
      </p:sp>
      <p:sp>
        <p:nvSpPr>
          <p:cNvPr id="754" name="Google Shape;754;p28"/>
          <p:cNvSpPr txBox="1"/>
          <p:nvPr>
            <p:ph idx="3" type="subTitle"/>
          </p:nvPr>
        </p:nvSpPr>
        <p:spPr>
          <a:xfrm>
            <a:off x="1255428" y="4700399"/>
            <a:ext cx="33165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IT"/>
              <a:t>Transformer-Based Model for Vessel Route Forecasting and Anomaly Detection - Alessandro Marzilli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29"/>
          <p:cNvSpPr txBox="1"/>
          <p:nvPr>
            <p:ph idx="1" type="body"/>
          </p:nvPr>
        </p:nvSpPr>
        <p:spPr>
          <a:xfrm>
            <a:off x="727650" y="1914300"/>
            <a:ext cx="3408600" cy="131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We will also present the paper “</a:t>
            </a:r>
            <a:r>
              <a:rPr lang="it-IT"/>
              <a:t>Sailing the SeaFormer: a Transformer-based Model for Vessel Route Forecasting</a:t>
            </a:r>
            <a:r>
              <a:rPr lang="it-IT"/>
              <a:t>” at the “IEEE International Workshop on Machine Learning for Signal Processing” </a:t>
            </a:r>
            <a:endParaRPr/>
          </a:p>
        </p:txBody>
      </p:sp>
      <p:sp>
        <p:nvSpPr>
          <p:cNvPr id="760" name="Google Shape;760;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pic>
        <p:nvPicPr>
          <p:cNvPr id="761" name="Google Shape;761;p29"/>
          <p:cNvPicPr preferRelativeResize="0"/>
          <p:nvPr/>
        </p:nvPicPr>
        <p:blipFill>
          <a:blip r:embed="rId3">
            <a:alphaModFix/>
          </a:blip>
          <a:stretch>
            <a:fillRect/>
          </a:stretch>
        </p:blipFill>
        <p:spPr>
          <a:xfrm>
            <a:off x="4572000" y="1396999"/>
            <a:ext cx="3633376" cy="2851451"/>
          </a:xfrm>
          <a:prstGeom prst="rect">
            <a:avLst/>
          </a:prstGeom>
          <a:noFill/>
          <a:ln>
            <a:noFill/>
          </a:ln>
          <a:effectLst>
            <a:outerShdw blurRad="57150" rotWithShape="0" algn="bl" dir="5400000" dist="19050">
              <a:srgbClr val="000000">
                <a:alpha val="50000"/>
              </a:srgbClr>
            </a:outerShdw>
          </a:effectLst>
        </p:spPr>
      </p:pic>
      <p:sp>
        <p:nvSpPr>
          <p:cNvPr id="762" name="Google Shape;762;p29"/>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Publication</a:t>
            </a:r>
            <a:endParaRPr sz="2400"/>
          </a:p>
        </p:txBody>
      </p:sp>
      <p:sp>
        <p:nvSpPr>
          <p:cNvPr id="763" name="Google Shape;763;p29"/>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0"/>
          <p:cNvSpPr txBox="1"/>
          <p:nvPr>
            <p:ph type="ctrTitle"/>
          </p:nvPr>
        </p:nvSpPr>
        <p:spPr>
          <a:xfrm>
            <a:off x="729450" y="1322450"/>
            <a:ext cx="7688100" cy="76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IT"/>
              <a:t>Thank you for the attention!</a:t>
            </a:r>
            <a:endParaRPr/>
          </a:p>
        </p:txBody>
      </p:sp>
      <p:sp>
        <p:nvSpPr>
          <p:cNvPr id="769" name="Google Shape;769;p30"/>
          <p:cNvSpPr/>
          <p:nvPr/>
        </p:nvSpPr>
        <p:spPr>
          <a:xfrm>
            <a:off x="0" y="3733713"/>
            <a:ext cx="3848100" cy="1676475"/>
          </a:xfrm>
          <a:custGeom>
            <a:rect b="b" l="l" r="r" t="t"/>
            <a:pathLst>
              <a:path extrusionOk="0" h="67059" w="153924">
                <a:moveTo>
                  <a:pt x="0" y="6099"/>
                </a:moveTo>
                <a:cubicBezTo>
                  <a:pt x="11557" y="5782"/>
                  <a:pt x="43688" y="-5966"/>
                  <a:pt x="69342" y="4194"/>
                </a:cubicBezTo>
                <a:cubicBezTo>
                  <a:pt x="94996" y="14354"/>
                  <a:pt x="139827" y="56582"/>
                  <a:pt x="153924" y="67059"/>
                </a:cubicBezTo>
              </a:path>
            </a:pathLst>
          </a:custGeom>
          <a:noFill/>
          <a:ln cap="flat" cmpd="sng" w="28575">
            <a:solidFill>
              <a:srgbClr val="869FB2"/>
            </a:solidFill>
            <a:prstDash val="lgDashDot"/>
            <a:round/>
            <a:headEnd len="med" w="med" type="none"/>
            <a:tailEnd len="med" w="med" type="none"/>
          </a:ln>
        </p:spPr>
      </p:sp>
      <p:grpSp>
        <p:nvGrpSpPr>
          <p:cNvPr id="770" name="Google Shape;770;p30"/>
          <p:cNvGrpSpPr/>
          <p:nvPr/>
        </p:nvGrpSpPr>
        <p:grpSpPr>
          <a:xfrm rot="4860073">
            <a:off x="1664600" y="3612441"/>
            <a:ext cx="952851" cy="952695"/>
            <a:chOff x="4494325" y="935475"/>
            <a:chExt cx="1945675" cy="2086800"/>
          </a:xfrm>
        </p:grpSpPr>
        <p:sp>
          <p:nvSpPr>
            <p:cNvPr id="771" name="Google Shape;771;p30"/>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0"/>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0"/>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EE0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0"/>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0"/>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0"/>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0"/>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0"/>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0"/>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IT"/>
              <a:t>‹#›</a:t>
            </a:fld>
            <a:endParaRPr/>
          </a:p>
        </p:txBody>
      </p:sp>
      <p:sp>
        <p:nvSpPr>
          <p:cNvPr id="81" name="Google Shape;81;p8"/>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IT"/>
              <a:t>Table of contents</a:t>
            </a:r>
            <a:endParaRPr/>
          </a:p>
        </p:txBody>
      </p:sp>
      <p:sp>
        <p:nvSpPr>
          <p:cNvPr id="82" name="Google Shape;82;p8"/>
          <p:cNvSpPr txBox="1"/>
          <p:nvPr/>
        </p:nvSpPr>
        <p:spPr>
          <a:xfrm>
            <a:off x="1583700" y="19833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b="0" i="0" lang="it-IT" sz="1800" u="none" cap="none" strike="noStrike">
                <a:solidFill>
                  <a:srgbClr val="000000"/>
                </a:solidFill>
                <a:latin typeface="Raleway"/>
                <a:ea typeface="Raleway"/>
                <a:cs typeface="Raleway"/>
                <a:sym typeface="Raleway"/>
              </a:rPr>
              <a:t>Introduction</a:t>
            </a:r>
            <a:endParaRPr b="0" i="0" sz="1800" u="none" cap="none" strike="noStrike">
              <a:solidFill>
                <a:srgbClr val="000000"/>
              </a:solidFill>
              <a:latin typeface="Raleway"/>
              <a:ea typeface="Raleway"/>
              <a:cs typeface="Raleway"/>
              <a:sym typeface="Raleway"/>
            </a:endParaRPr>
          </a:p>
        </p:txBody>
      </p:sp>
      <p:sp>
        <p:nvSpPr>
          <p:cNvPr id="83" name="Google Shape;83;p8"/>
          <p:cNvSpPr txBox="1"/>
          <p:nvPr/>
        </p:nvSpPr>
        <p:spPr>
          <a:xfrm>
            <a:off x="5403000" y="19833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IT" sz="1800">
                <a:latin typeface="Raleway"/>
                <a:ea typeface="Raleway"/>
                <a:cs typeface="Raleway"/>
                <a:sym typeface="Raleway"/>
              </a:rPr>
              <a:t>AIS Dataset</a:t>
            </a:r>
            <a:endParaRPr b="0" i="0" sz="1800" u="none" cap="none" strike="noStrike">
              <a:solidFill>
                <a:srgbClr val="000000"/>
              </a:solidFill>
              <a:latin typeface="Raleway"/>
              <a:ea typeface="Raleway"/>
              <a:cs typeface="Raleway"/>
              <a:sym typeface="Raleway"/>
            </a:endParaRPr>
          </a:p>
        </p:txBody>
      </p:sp>
      <p:sp>
        <p:nvSpPr>
          <p:cNvPr id="84" name="Google Shape;84;p8"/>
          <p:cNvSpPr txBox="1"/>
          <p:nvPr/>
        </p:nvSpPr>
        <p:spPr>
          <a:xfrm>
            <a:off x="1583700" y="29378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IT" sz="1800">
                <a:latin typeface="Raleway"/>
                <a:ea typeface="Raleway"/>
                <a:cs typeface="Raleway"/>
                <a:sym typeface="Raleway"/>
              </a:rPr>
              <a:t>Vessel Route Forecasting</a:t>
            </a:r>
            <a:endParaRPr b="0" i="0" sz="1800" u="none" cap="none" strike="noStrike">
              <a:solidFill>
                <a:srgbClr val="000000"/>
              </a:solidFill>
              <a:latin typeface="Raleway"/>
              <a:ea typeface="Raleway"/>
              <a:cs typeface="Raleway"/>
              <a:sym typeface="Raleway"/>
            </a:endParaRPr>
          </a:p>
        </p:txBody>
      </p:sp>
      <p:sp>
        <p:nvSpPr>
          <p:cNvPr id="85" name="Google Shape;85;p8"/>
          <p:cNvSpPr txBox="1"/>
          <p:nvPr/>
        </p:nvSpPr>
        <p:spPr>
          <a:xfrm>
            <a:off x="5403000" y="29378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IT" sz="1800">
                <a:latin typeface="Raleway"/>
                <a:ea typeface="Raleway"/>
                <a:cs typeface="Raleway"/>
                <a:sym typeface="Raleway"/>
              </a:rPr>
              <a:t>Anomaly Detection</a:t>
            </a:r>
            <a:endParaRPr b="0" i="0" sz="1800" u="none" cap="none" strike="noStrike">
              <a:solidFill>
                <a:srgbClr val="000000"/>
              </a:solidFill>
              <a:latin typeface="Raleway"/>
              <a:ea typeface="Raleway"/>
              <a:cs typeface="Raleway"/>
              <a:sym typeface="Raleway"/>
            </a:endParaRPr>
          </a:p>
        </p:txBody>
      </p:sp>
      <p:sp>
        <p:nvSpPr>
          <p:cNvPr id="86" name="Google Shape;86;p8"/>
          <p:cNvSpPr txBox="1"/>
          <p:nvPr/>
        </p:nvSpPr>
        <p:spPr>
          <a:xfrm>
            <a:off x="1583700" y="387525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IT" sz="1800">
                <a:latin typeface="Raleway"/>
                <a:ea typeface="Raleway"/>
                <a:cs typeface="Raleway"/>
                <a:sym typeface="Raleway"/>
              </a:rPr>
              <a:t>Future Works</a:t>
            </a:r>
            <a:endParaRPr b="0" i="0" sz="1800" u="none" cap="none" strike="noStrike">
              <a:solidFill>
                <a:srgbClr val="000000"/>
              </a:solidFill>
              <a:latin typeface="Raleway"/>
              <a:ea typeface="Raleway"/>
              <a:cs typeface="Raleway"/>
              <a:sym typeface="Raleway"/>
            </a:endParaRPr>
          </a:p>
        </p:txBody>
      </p:sp>
      <p:sp>
        <p:nvSpPr>
          <p:cNvPr id="87" name="Google Shape;87;p8"/>
          <p:cNvSpPr/>
          <p:nvPr/>
        </p:nvSpPr>
        <p:spPr>
          <a:xfrm>
            <a:off x="1927050" y="-69125"/>
            <a:ext cx="7569450" cy="1475500"/>
          </a:xfrm>
          <a:custGeom>
            <a:rect b="b" l="l" r="r" t="t"/>
            <a:pathLst>
              <a:path extrusionOk="0" h="59020" w="302778">
                <a:moveTo>
                  <a:pt x="0" y="0"/>
                </a:moveTo>
                <a:cubicBezTo>
                  <a:pt x="3684" y="1181"/>
                  <a:pt x="15256" y="2173"/>
                  <a:pt x="22104" y="7085"/>
                </a:cubicBezTo>
                <a:cubicBezTo>
                  <a:pt x="28953" y="11997"/>
                  <a:pt x="31739" y="26497"/>
                  <a:pt x="41091" y="29473"/>
                </a:cubicBezTo>
                <a:cubicBezTo>
                  <a:pt x="50443" y="32449"/>
                  <a:pt x="67116" y="24797"/>
                  <a:pt x="78215" y="24939"/>
                </a:cubicBezTo>
                <a:cubicBezTo>
                  <a:pt x="89314" y="25081"/>
                  <a:pt x="94651" y="30607"/>
                  <a:pt x="107687" y="30323"/>
                </a:cubicBezTo>
                <a:cubicBezTo>
                  <a:pt x="120723" y="30040"/>
                  <a:pt x="125824" y="18846"/>
                  <a:pt x="156430" y="23238"/>
                </a:cubicBezTo>
                <a:cubicBezTo>
                  <a:pt x="187036" y="27631"/>
                  <a:pt x="268085" y="51199"/>
                  <a:pt x="291323" y="56678"/>
                </a:cubicBezTo>
                <a:cubicBezTo>
                  <a:pt x="314561" y="62157"/>
                  <a:pt x="295101" y="56206"/>
                  <a:pt x="295857" y="56111"/>
                </a:cubicBezTo>
              </a:path>
            </a:pathLst>
          </a:custGeom>
          <a:noFill/>
          <a:ln cap="flat" cmpd="sng" w="28575">
            <a:solidFill>
              <a:srgbClr val="A5B7C6"/>
            </a:solidFill>
            <a:prstDash val="lgDashDot"/>
            <a:round/>
            <a:headEnd len="med" w="med" type="none"/>
            <a:tailEnd len="med" w="med" type="none"/>
          </a:ln>
        </p:spPr>
      </p:sp>
      <p:grpSp>
        <p:nvGrpSpPr>
          <p:cNvPr id="88" name="Google Shape;88;p8"/>
          <p:cNvGrpSpPr/>
          <p:nvPr/>
        </p:nvGrpSpPr>
        <p:grpSpPr>
          <a:xfrm rot="3980787">
            <a:off x="6921869" y="186865"/>
            <a:ext cx="1267679" cy="1359627"/>
            <a:chOff x="4494325" y="935475"/>
            <a:chExt cx="1945675" cy="2086800"/>
          </a:xfrm>
        </p:grpSpPr>
        <p:sp>
          <p:nvSpPr>
            <p:cNvPr id="89" name="Google Shape;89;p8"/>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EE04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8"/>
          <p:cNvSpPr/>
          <p:nvPr/>
        </p:nvSpPr>
        <p:spPr>
          <a:xfrm>
            <a:off x="4281600" y="3875250"/>
            <a:ext cx="1691400" cy="993300"/>
          </a:xfrm>
          <a:prstGeom prst="rect">
            <a:avLst/>
          </a:prstGeom>
          <a:solidFill>
            <a:srgbClr val="E9EDEE"/>
          </a:solidFill>
          <a:ln cap="flat" cmpd="sng" w="9525">
            <a:solidFill>
              <a:srgbClr val="E9ED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ph idx="2" type="body"/>
          </p:nvPr>
        </p:nvSpPr>
        <p:spPr>
          <a:xfrm>
            <a:off x="4691950" y="1405650"/>
            <a:ext cx="4343400" cy="233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IT"/>
              <a:t>The </a:t>
            </a:r>
            <a:r>
              <a:rPr b="1" lang="it-IT"/>
              <a:t>maritime industry</a:t>
            </a:r>
            <a:r>
              <a:rPr lang="it-IT"/>
              <a:t> has experienced a profound transformation in recent years, driven by the </a:t>
            </a:r>
            <a:r>
              <a:rPr b="1" lang="it-IT"/>
              <a:t>increased accessibility of data (AIS data)</a:t>
            </a:r>
            <a:r>
              <a:rPr lang="it-IT"/>
              <a:t> and the </a:t>
            </a:r>
            <a:r>
              <a:rPr b="1" lang="it-IT"/>
              <a:t>advancements in deep learning techniques</a:t>
            </a:r>
            <a:r>
              <a:rPr lang="it-IT"/>
              <a:t>.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The thesis aims to enhance </a:t>
            </a:r>
            <a:r>
              <a:rPr b="1" lang="it-IT"/>
              <a:t>safety</a:t>
            </a:r>
            <a:r>
              <a:rPr lang="it-IT"/>
              <a:t> and </a:t>
            </a:r>
            <a:r>
              <a:rPr b="1" lang="it-IT"/>
              <a:t>security</a:t>
            </a:r>
            <a:r>
              <a:rPr lang="it-IT"/>
              <a:t> measures by supporting and simplifying the work of Port Authorities, Rescue teams and other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300"/>
              <a:buFont typeface="Arial"/>
              <a:buNone/>
            </a:pPr>
            <a:r>
              <a:t/>
            </a:r>
            <a:endParaRPr/>
          </a:p>
          <a:p>
            <a:pPr indent="0" lvl="0" marL="0" rtl="0" algn="l">
              <a:spcBef>
                <a:spcPts val="0"/>
              </a:spcBef>
              <a:spcAft>
                <a:spcPts val="0"/>
              </a:spcAft>
              <a:buNone/>
            </a:pPr>
            <a:r>
              <a:t/>
            </a:r>
            <a:endParaRPr/>
          </a:p>
        </p:txBody>
      </p:sp>
      <p:sp>
        <p:nvSpPr>
          <p:cNvPr id="113" name="Google Shape;113;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IT"/>
              <a:t>‹#›</a:t>
            </a:fld>
            <a:endParaRPr/>
          </a:p>
        </p:txBody>
      </p:sp>
      <p:sp>
        <p:nvSpPr>
          <p:cNvPr id="114" name="Google Shape;114;p9"/>
          <p:cNvSpPr txBox="1"/>
          <p:nvPr>
            <p:ph idx="3" type="subTitle"/>
          </p:nvPr>
        </p:nvSpPr>
        <p:spPr>
          <a:xfrm>
            <a:off x="1255428" y="4700399"/>
            <a:ext cx="3316572"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4200"/>
              <a:buFont typeface="Arial"/>
              <a:buNone/>
            </a:pPr>
            <a:r>
              <a:rPr lang="it-IT"/>
              <a:t>Transformer-Based Model for Vessel Route Forecasting and Anomaly Detection - Alessandro Marzilli</a:t>
            </a:r>
            <a:endParaRPr/>
          </a:p>
        </p:txBody>
      </p:sp>
      <p:sp>
        <p:nvSpPr>
          <p:cNvPr id="115" name="Google Shape;115;p9"/>
          <p:cNvSpPr/>
          <p:nvPr/>
        </p:nvSpPr>
        <p:spPr>
          <a:xfrm flipH="1" rot="-4876866">
            <a:off x="4104352" y="-508772"/>
            <a:ext cx="1296236" cy="9443481"/>
          </a:xfrm>
          <a:custGeom>
            <a:rect b="b" l="l" r="r" t="t"/>
            <a:pathLst>
              <a:path extrusionOk="0" h="239670" w="79151">
                <a:moveTo>
                  <a:pt x="70944" y="0"/>
                </a:moveTo>
                <a:lnTo>
                  <a:pt x="70944" y="0"/>
                </a:lnTo>
                <a:cubicBezTo>
                  <a:pt x="73953" y="11642"/>
                  <a:pt x="71217" y="18329"/>
                  <a:pt x="62615" y="26809"/>
                </a:cubicBezTo>
                <a:cubicBezTo>
                  <a:pt x="53618" y="35654"/>
                  <a:pt x="42554" y="42189"/>
                  <a:pt x="32919" y="50275"/>
                </a:cubicBezTo>
                <a:cubicBezTo>
                  <a:pt x="21399" y="60001"/>
                  <a:pt x="1064" y="79150"/>
                  <a:pt x="11550" y="95746"/>
                </a:cubicBezTo>
                <a:cubicBezTo>
                  <a:pt x="19757" y="108665"/>
                  <a:pt x="35290" y="117722"/>
                  <a:pt x="47053" y="126841"/>
                </a:cubicBezTo>
                <a:cubicBezTo>
                  <a:pt x="53284" y="131704"/>
                  <a:pt x="74318" y="145291"/>
                  <a:pt x="73132" y="155717"/>
                </a:cubicBezTo>
                <a:cubicBezTo>
                  <a:pt x="71977" y="166173"/>
                  <a:pt x="53071" y="166872"/>
                  <a:pt x="45685" y="167723"/>
                </a:cubicBezTo>
                <a:cubicBezTo>
                  <a:pt x="35593" y="168848"/>
                  <a:pt x="16596" y="167480"/>
                  <a:pt x="8845" y="175839"/>
                </a:cubicBezTo>
                <a:cubicBezTo>
                  <a:pt x="0" y="185413"/>
                  <a:pt x="16657" y="199517"/>
                  <a:pt x="22949" y="205474"/>
                </a:cubicBezTo>
                <a:cubicBezTo>
                  <a:pt x="33618" y="215596"/>
                  <a:pt x="46901" y="224624"/>
                  <a:pt x="50396" y="239669"/>
                </a:cubicBezTo>
                <a:lnTo>
                  <a:pt x="54044" y="239669"/>
                </a:lnTo>
                <a:cubicBezTo>
                  <a:pt x="50366" y="224411"/>
                  <a:pt x="36323" y="215475"/>
                  <a:pt x="25229" y="205535"/>
                </a:cubicBezTo>
                <a:cubicBezTo>
                  <a:pt x="18876" y="199791"/>
                  <a:pt x="1186" y="185565"/>
                  <a:pt x="10426" y="175960"/>
                </a:cubicBezTo>
                <a:cubicBezTo>
                  <a:pt x="18572" y="167541"/>
                  <a:pt x="38755" y="169668"/>
                  <a:pt x="49120" y="168817"/>
                </a:cubicBezTo>
                <a:cubicBezTo>
                  <a:pt x="56506" y="168240"/>
                  <a:pt x="76628" y="168179"/>
                  <a:pt x="77904" y="157510"/>
                </a:cubicBezTo>
                <a:cubicBezTo>
                  <a:pt x="79151" y="146902"/>
                  <a:pt x="56810" y="132981"/>
                  <a:pt x="50487" y="128270"/>
                </a:cubicBezTo>
                <a:cubicBezTo>
                  <a:pt x="38177" y="119090"/>
                  <a:pt x="21824" y="110002"/>
                  <a:pt x="13192" y="96780"/>
                </a:cubicBezTo>
                <a:cubicBezTo>
                  <a:pt x="2097" y="79789"/>
                  <a:pt x="23739" y="60244"/>
                  <a:pt x="35654" y="50670"/>
                </a:cubicBezTo>
                <a:cubicBezTo>
                  <a:pt x="45776" y="42493"/>
                  <a:pt x="57448" y="36080"/>
                  <a:pt x="66962" y="27113"/>
                </a:cubicBezTo>
                <a:cubicBezTo>
                  <a:pt x="75959" y="18633"/>
                  <a:pt x="78877" y="11976"/>
                  <a:pt x="75564" y="122"/>
                </a:cubicBezTo>
                <a:cubicBezTo>
                  <a:pt x="73740" y="92"/>
                  <a:pt x="72828" y="61"/>
                  <a:pt x="70944" y="0"/>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9"/>
          <p:cNvGrpSpPr/>
          <p:nvPr/>
        </p:nvGrpSpPr>
        <p:grpSpPr>
          <a:xfrm rot="-1286919">
            <a:off x="557440" y="3361365"/>
            <a:ext cx="1256387" cy="653698"/>
            <a:chOff x="1035325" y="3486950"/>
            <a:chExt cx="2012350" cy="1047025"/>
          </a:xfrm>
        </p:grpSpPr>
        <p:sp>
          <p:nvSpPr>
            <p:cNvPr id="117" name="Google Shape;117;p9"/>
            <p:cNvSpPr/>
            <p:nvPr/>
          </p:nvSpPr>
          <p:spPr>
            <a:xfrm>
              <a:off x="1373000" y="3832200"/>
              <a:ext cx="1165975" cy="435975"/>
            </a:xfrm>
            <a:custGeom>
              <a:rect b="b" l="l" r="r" t="t"/>
              <a:pathLst>
                <a:path extrusionOk="0" h="17439" w="46639">
                  <a:moveTo>
                    <a:pt x="30099" y="1"/>
                  </a:moveTo>
                  <a:cubicBezTo>
                    <a:pt x="26710" y="1"/>
                    <a:pt x="22738" y="250"/>
                    <a:pt x="18894" y="1080"/>
                  </a:cubicBezTo>
                  <a:cubicBezTo>
                    <a:pt x="0" y="5159"/>
                    <a:pt x="2158" y="15217"/>
                    <a:pt x="2158" y="15217"/>
                  </a:cubicBezTo>
                  <a:lnTo>
                    <a:pt x="20151" y="17438"/>
                  </a:lnTo>
                  <a:lnTo>
                    <a:pt x="46639" y="4147"/>
                  </a:lnTo>
                  <a:cubicBezTo>
                    <a:pt x="46639" y="4147"/>
                    <a:pt x="43044" y="1168"/>
                    <a:pt x="39000" y="569"/>
                  </a:cubicBezTo>
                  <a:cubicBezTo>
                    <a:pt x="39000" y="569"/>
                    <a:pt x="35215" y="1"/>
                    <a:pt x="30099" y="1"/>
                  </a:cubicBez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1242500" y="3830850"/>
              <a:ext cx="1771000" cy="685275"/>
            </a:xfrm>
            <a:custGeom>
              <a:rect b="b" l="l" r="r" t="t"/>
              <a:pathLst>
                <a:path extrusionOk="0" h="27411" w="70840">
                  <a:moveTo>
                    <a:pt x="68533" y="0"/>
                  </a:moveTo>
                  <a:cubicBezTo>
                    <a:pt x="67317" y="0"/>
                    <a:pt x="65235" y="195"/>
                    <a:pt x="62050" y="493"/>
                  </a:cubicBezTo>
                  <a:cubicBezTo>
                    <a:pt x="54015" y="1245"/>
                    <a:pt x="41908" y="2447"/>
                    <a:pt x="32877" y="5007"/>
                  </a:cubicBezTo>
                  <a:cubicBezTo>
                    <a:pt x="22265" y="8017"/>
                    <a:pt x="11584" y="12206"/>
                    <a:pt x="6012" y="14501"/>
                  </a:cubicBezTo>
                  <a:cubicBezTo>
                    <a:pt x="4172" y="15258"/>
                    <a:pt x="2644" y="16541"/>
                    <a:pt x="1585" y="18140"/>
                  </a:cubicBezTo>
                  <a:lnTo>
                    <a:pt x="1589" y="18137"/>
                  </a:lnTo>
                  <a:cubicBezTo>
                    <a:pt x="1589" y="18137"/>
                    <a:pt x="7319" y="15847"/>
                    <a:pt x="10478" y="15653"/>
                  </a:cubicBezTo>
                  <a:lnTo>
                    <a:pt x="10478" y="15653"/>
                  </a:lnTo>
                  <a:cubicBezTo>
                    <a:pt x="10478" y="15653"/>
                    <a:pt x="9606" y="17711"/>
                    <a:pt x="764" y="19660"/>
                  </a:cubicBezTo>
                  <a:cubicBezTo>
                    <a:pt x="353" y="20614"/>
                    <a:pt x="93" y="21641"/>
                    <a:pt x="8" y="22709"/>
                  </a:cubicBezTo>
                  <a:cubicBezTo>
                    <a:pt x="6" y="22739"/>
                    <a:pt x="3" y="22769"/>
                    <a:pt x="0" y="22799"/>
                  </a:cubicBezTo>
                  <a:cubicBezTo>
                    <a:pt x="13192" y="26577"/>
                    <a:pt x="26859" y="27411"/>
                    <a:pt x="36357" y="27411"/>
                  </a:cubicBezTo>
                  <a:cubicBezTo>
                    <a:pt x="43868" y="27411"/>
                    <a:pt x="48772" y="26889"/>
                    <a:pt x="48772" y="26889"/>
                  </a:cubicBezTo>
                  <a:cubicBezTo>
                    <a:pt x="54427" y="15205"/>
                    <a:pt x="63617" y="6284"/>
                    <a:pt x="67683" y="2741"/>
                  </a:cubicBezTo>
                  <a:cubicBezTo>
                    <a:pt x="70021" y="703"/>
                    <a:pt x="70840" y="0"/>
                    <a:pt x="68533"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1187325" y="3976600"/>
              <a:ext cx="321500" cy="141325"/>
            </a:xfrm>
            <a:custGeom>
              <a:rect b="b" l="l" r="r" t="t"/>
              <a:pathLst>
                <a:path extrusionOk="0" h="5653" w="12860">
                  <a:moveTo>
                    <a:pt x="12860" y="0"/>
                  </a:moveTo>
                  <a:lnTo>
                    <a:pt x="12860" y="0"/>
                  </a:lnTo>
                  <a:cubicBezTo>
                    <a:pt x="12859" y="0"/>
                    <a:pt x="5341" y="2646"/>
                    <a:pt x="0" y="5652"/>
                  </a:cubicBezTo>
                  <a:cubicBezTo>
                    <a:pt x="0" y="5652"/>
                    <a:pt x="9282" y="1763"/>
                    <a:pt x="12860"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1242525" y="3912550"/>
              <a:ext cx="205850" cy="79350"/>
            </a:xfrm>
            <a:custGeom>
              <a:rect b="b" l="l" r="r" t="t"/>
              <a:pathLst>
                <a:path extrusionOk="0" h="3174" w="8234">
                  <a:moveTo>
                    <a:pt x="8234" y="1"/>
                  </a:moveTo>
                  <a:cubicBezTo>
                    <a:pt x="8233" y="1"/>
                    <a:pt x="4117" y="979"/>
                    <a:pt x="1" y="3173"/>
                  </a:cubicBezTo>
                  <a:cubicBezTo>
                    <a:pt x="1" y="3173"/>
                    <a:pt x="4655" y="1764"/>
                    <a:pt x="8234"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2455300" y="4325675"/>
              <a:ext cx="220875" cy="174700"/>
            </a:xfrm>
            <a:custGeom>
              <a:rect b="b" l="l" r="r" t="t"/>
              <a:pathLst>
                <a:path extrusionOk="0" h="6988" w="8835">
                  <a:moveTo>
                    <a:pt x="7245" y="1"/>
                  </a:moveTo>
                  <a:cubicBezTo>
                    <a:pt x="6067" y="1"/>
                    <a:pt x="3636" y="1024"/>
                    <a:pt x="3636" y="1024"/>
                  </a:cubicBezTo>
                  <a:lnTo>
                    <a:pt x="0" y="4091"/>
                  </a:lnTo>
                  <a:lnTo>
                    <a:pt x="1583" y="6988"/>
                  </a:lnTo>
                  <a:cubicBezTo>
                    <a:pt x="1583" y="6988"/>
                    <a:pt x="3064" y="6635"/>
                    <a:pt x="4713" y="6117"/>
                  </a:cubicBezTo>
                  <a:cubicBezTo>
                    <a:pt x="7069" y="5378"/>
                    <a:pt x="8104" y="4177"/>
                    <a:pt x="8588" y="3273"/>
                  </a:cubicBezTo>
                  <a:cubicBezTo>
                    <a:pt x="8835" y="2812"/>
                    <a:pt x="8717" y="2641"/>
                    <a:pt x="8408" y="2641"/>
                  </a:cubicBezTo>
                  <a:cubicBezTo>
                    <a:pt x="8201" y="2641"/>
                    <a:pt x="7908" y="2718"/>
                    <a:pt x="7582" y="2835"/>
                  </a:cubicBezTo>
                  <a:cubicBezTo>
                    <a:pt x="7518" y="2858"/>
                    <a:pt x="7454" y="2869"/>
                    <a:pt x="7394" y="2869"/>
                  </a:cubicBezTo>
                  <a:cubicBezTo>
                    <a:pt x="6982" y="2869"/>
                    <a:pt x="6690" y="2381"/>
                    <a:pt x="6971" y="2011"/>
                  </a:cubicBezTo>
                  <a:cubicBezTo>
                    <a:pt x="7283" y="1602"/>
                    <a:pt x="7569" y="1168"/>
                    <a:pt x="7768" y="749"/>
                  </a:cubicBezTo>
                  <a:cubicBezTo>
                    <a:pt x="8032" y="194"/>
                    <a:pt x="7757" y="1"/>
                    <a:pt x="7245"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a:off x="1857125" y="3683700"/>
              <a:ext cx="110500" cy="56725"/>
            </a:xfrm>
            <a:custGeom>
              <a:rect b="b" l="l" r="r" t="t"/>
              <a:pathLst>
                <a:path extrusionOk="0" h="2269" w="4420">
                  <a:moveTo>
                    <a:pt x="1" y="1"/>
                  </a:moveTo>
                  <a:lnTo>
                    <a:pt x="4419" y="1"/>
                  </a:lnTo>
                  <a:lnTo>
                    <a:pt x="4419" y="2269"/>
                  </a:lnTo>
                  <a:lnTo>
                    <a:pt x="1" y="2269"/>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1877150" y="3628950"/>
              <a:ext cx="70450" cy="56725"/>
            </a:xfrm>
            <a:custGeom>
              <a:rect b="b" l="l" r="r" t="t"/>
              <a:pathLst>
                <a:path extrusionOk="0" h="2269" w="2818">
                  <a:moveTo>
                    <a:pt x="1" y="0"/>
                  </a:moveTo>
                  <a:lnTo>
                    <a:pt x="1" y="2268"/>
                  </a:lnTo>
                  <a:lnTo>
                    <a:pt x="2818" y="2268"/>
                  </a:lnTo>
                  <a:lnTo>
                    <a:pt x="2818"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1890875" y="3572250"/>
              <a:ext cx="43000" cy="56725"/>
            </a:xfrm>
            <a:custGeom>
              <a:rect b="b" l="l" r="r" t="t"/>
              <a:pathLst>
                <a:path extrusionOk="0" h="2269" w="1720">
                  <a:moveTo>
                    <a:pt x="1" y="0"/>
                  </a:moveTo>
                  <a:lnTo>
                    <a:pt x="1" y="2268"/>
                  </a:lnTo>
                  <a:lnTo>
                    <a:pt x="1720" y="2268"/>
                  </a:lnTo>
                  <a:lnTo>
                    <a:pt x="1720"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1768900" y="3626275"/>
              <a:ext cx="286950" cy="19100"/>
            </a:xfrm>
            <a:custGeom>
              <a:rect b="b" l="l" r="r" t="t"/>
              <a:pathLst>
                <a:path extrusionOk="0" h="764" w="11478">
                  <a:moveTo>
                    <a:pt x="5740" y="0"/>
                  </a:moveTo>
                  <a:cubicBezTo>
                    <a:pt x="2570" y="0"/>
                    <a:pt x="1" y="172"/>
                    <a:pt x="1" y="382"/>
                  </a:cubicBezTo>
                  <a:cubicBezTo>
                    <a:pt x="1" y="593"/>
                    <a:pt x="2570" y="763"/>
                    <a:pt x="5740" y="763"/>
                  </a:cubicBezTo>
                  <a:cubicBezTo>
                    <a:pt x="8908" y="763"/>
                    <a:pt x="11477" y="593"/>
                    <a:pt x="11477" y="382"/>
                  </a:cubicBezTo>
                  <a:cubicBezTo>
                    <a:pt x="11477" y="172"/>
                    <a:pt x="8908" y="0"/>
                    <a:pt x="574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1779300" y="3545050"/>
              <a:ext cx="152450" cy="37125"/>
            </a:xfrm>
            <a:custGeom>
              <a:rect b="b" l="l" r="r" t="t"/>
              <a:pathLst>
                <a:path extrusionOk="0" h="1485" w="6098">
                  <a:moveTo>
                    <a:pt x="223" y="0"/>
                  </a:moveTo>
                  <a:cubicBezTo>
                    <a:pt x="105" y="0"/>
                    <a:pt x="38" y="14"/>
                    <a:pt x="32" y="43"/>
                  </a:cubicBezTo>
                  <a:cubicBezTo>
                    <a:pt x="1" y="179"/>
                    <a:pt x="1325" y="602"/>
                    <a:pt x="2991" y="990"/>
                  </a:cubicBezTo>
                  <a:cubicBezTo>
                    <a:pt x="4304" y="1294"/>
                    <a:pt x="5438" y="1485"/>
                    <a:pt x="5874" y="1485"/>
                  </a:cubicBezTo>
                  <a:cubicBezTo>
                    <a:pt x="5992" y="1485"/>
                    <a:pt x="6059" y="1471"/>
                    <a:pt x="6065" y="1442"/>
                  </a:cubicBezTo>
                  <a:cubicBezTo>
                    <a:pt x="6097" y="1306"/>
                    <a:pt x="4772" y="883"/>
                    <a:pt x="3106" y="495"/>
                  </a:cubicBezTo>
                  <a:cubicBezTo>
                    <a:pt x="1793" y="191"/>
                    <a:pt x="659" y="0"/>
                    <a:pt x="223"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1893450" y="3545375"/>
              <a:ext cx="152475" cy="37150"/>
            </a:xfrm>
            <a:custGeom>
              <a:rect b="b" l="l" r="r" t="t"/>
              <a:pathLst>
                <a:path extrusionOk="0" h="1486" w="6099">
                  <a:moveTo>
                    <a:pt x="5876" y="0"/>
                  </a:moveTo>
                  <a:cubicBezTo>
                    <a:pt x="5439" y="0"/>
                    <a:pt x="4306" y="191"/>
                    <a:pt x="2992" y="496"/>
                  </a:cubicBezTo>
                  <a:cubicBezTo>
                    <a:pt x="1326" y="883"/>
                    <a:pt x="1" y="1306"/>
                    <a:pt x="33" y="1443"/>
                  </a:cubicBezTo>
                  <a:cubicBezTo>
                    <a:pt x="40" y="1472"/>
                    <a:pt x="106" y="1485"/>
                    <a:pt x="222" y="1485"/>
                  </a:cubicBezTo>
                  <a:cubicBezTo>
                    <a:pt x="657" y="1485"/>
                    <a:pt x="1792" y="1295"/>
                    <a:pt x="3107" y="990"/>
                  </a:cubicBezTo>
                  <a:cubicBezTo>
                    <a:pt x="4773" y="604"/>
                    <a:pt x="6099" y="180"/>
                    <a:pt x="6066" y="43"/>
                  </a:cubicBezTo>
                  <a:cubicBezTo>
                    <a:pt x="6060" y="14"/>
                    <a:pt x="5993" y="0"/>
                    <a:pt x="5876"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1771050" y="3676125"/>
              <a:ext cx="286925" cy="19075"/>
            </a:xfrm>
            <a:custGeom>
              <a:rect b="b" l="l" r="r" t="t"/>
              <a:pathLst>
                <a:path extrusionOk="0" h="763" w="11477">
                  <a:moveTo>
                    <a:pt x="5739" y="0"/>
                  </a:moveTo>
                  <a:cubicBezTo>
                    <a:pt x="2569" y="0"/>
                    <a:pt x="0" y="171"/>
                    <a:pt x="0" y="381"/>
                  </a:cubicBezTo>
                  <a:cubicBezTo>
                    <a:pt x="0" y="592"/>
                    <a:pt x="2569" y="762"/>
                    <a:pt x="5739" y="762"/>
                  </a:cubicBezTo>
                  <a:cubicBezTo>
                    <a:pt x="8907" y="762"/>
                    <a:pt x="11477" y="592"/>
                    <a:pt x="11477" y="381"/>
                  </a:cubicBezTo>
                  <a:cubicBezTo>
                    <a:pt x="11477" y="171"/>
                    <a:pt x="8907" y="0"/>
                    <a:pt x="5739"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805200" y="3486950"/>
              <a:ext cx="65075" cy="81625"/>
            </a:xfrm>
            <a:custGeom>
              <a:rect b="b" l="l" r="r" t="t"/>
              <a:pathLst>
                <a:path extrusionOk="0" h="3265" w="2603">
                  <a:moveTo>
                    <a:pt x="1301" y="1"/>
                  </a:moveTo>
                  <a:cubicBezTo>
                    <a:pt x="583" y="1"/>
                    <a:pt x="1" y="583"/>
                    <a:pt x="1" y="1302"/>
                  </a:cubicBezTo>
                  <a:lnTo>
                    <a:pt x="1" y="2602"/>
                  </a:lnTo>
                  <a:lnTo>
                    <a:pt x="2602" y="3265"/>
                  </a:lnTo>
                  <a:lnTo>
                    <a:pt x="2602" y="1302"/>
                  </a:lnTo>
                  <a:cubicBezTo>
                    <a:pt x="2602" y="583"/>
                    <a:pt x="2020" y="1"/>
                    <a:pt x="130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1957400" y="3486950"/>
              <a:ext cx="65050" cy="81625"/>
            </a:xfrm>
            <a:custGeom>
              <a:rect b="b" l="l" r="r" t="t"/>
              <a:pathLst>
                <a:path extrusionOk="0" h="3265" w="2602">
                  <a:moveTo>
                    <a:pt x="1301" y="1"/>
                  </a:moveTo>
                  <a:cubicBezTo>
                    <a:pt x="583" y="1"/>
                    <a:pt x="0" y="583"/>
                    <a:pt x="0" y="1302"/>
                  </a:cubicBezTo>
                  <a:lnTo>
                    <a:pt x="0" y="3265"/>
                  </a:lnTo>
                  <a:lnTo>
                    <a:pt x="2602" y="2602"/>
                  </a:lnTo>
                  <a:lnTo>
                    <a:pt x="2602" y="1302"/>
                  </a:lnTo>
                  <a:cubicBezTo>
                    <a:pt x="2602" y="583"/>
                    <a:pt x="2019" y="1"/>
                    <a:pt x="1301"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2225700" y="3745450"/>
              <a:ext cx="821975" cy="140175"/>
            </a:xfrm>
            <a:custGeom>
              <a:rect b="b" l="l" r="r" t="t"/>
              <a:pathLst>
                <a:path extrusionOk="0" h="5607" w="32879">
                  <a:moveTo>
                    <a:pt x="29380" y="1"/>
                  </a:moveTo>
                  <a:cubicBezTo>
                    <a:pt x="28535" y="1"/>
                    <a:pt x="27763" y="56"/>
                    <a:pt x="27375" y="74"/>
                  </a:cubicBezTo>
                  <a:cubicBezTo>
                    <a:pt x="22713" y="425"/>
                    <a:pt x="18132" y="1317"/>
                    <a:pt x="13566" y="2262"/>
                  </a:cubicBezTo>
                  <a:cubicBezTo>
                    <a:pt x="9011" y="3237"/>
                    <a:pt x="4481" y="4331"/>
                    <a:pt x="1" y="5606"/>
                  </a:cubicBezTo>
                  <a:cubicBezTo>
                    <a:pt x="6065" y="4287"/>
                    <a:pt x="12120" y="2945"/>
                    <a:pt x="18222" y="1819"/>
                  </a:cubicBezTo>
                  <a:cubicBezTo>
                    <a:pt x="19559" y="1603"/>
                    <a:pt x="25975" y="315"/>
                    <a:pt x="29802" y="315"/>
                  </a:cubicBezTo>
                  <a:cubicBezTo>
                    <a:pt x="31452" y="315"/>
                    <a:pt x="32620" y="555"/>
                    <a:pt x="32694" y="1222"/>
                  </a:cubicBezTo>
                  <a:cubicBezTo>
                    <a:pt x="32705" y="2115"/>
                    <a:pt x="31234" y="3252"/>
                    <a:pt x="30577" y="3801"/>
                  </a:cubicBezTo>
                  <a:cubicBezTo>
                    <a:pt x="31321" y="3252"/>
                    <a:pt x="32855" y="2218"/>
                    <a:pt x="32878" y="1215"/>
                  </a:cubicBezTo>
                  <a:cubicBezTo>
                    <a:pt x="32829" y="198"/>
                    <a:pt x="30974" y="1"/>
                    <a:pt x="29380"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2942025" y="3748775"/>
              <a:ext cx="45350" cy="93350"/>
            </a:xfrm>
            <a:custGeom>
              <a:rect b="b" l="l" r="r" t="t"/>
              <a:pathLst>
                <a:path extrusionOk="0" h="3734" w="1814">
                  <a:moveTo>
                    <a:pt x="1552" y="1"/>
                  </a:moveTo>
                  <a:lnTo>
                    <a:pt x="0" y="3621"/>
                  </a:lnTo>
                  <a:lnTo>
                    <a:pt x="262" y="3733"/>
                  </a:lnTo>
                  <a:lnTo>
                    <a:pt x="1814" y="113"/>
                  </a:lnTo>
                  <a:lnTo>
                    <a:pt x="1552"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2845400" y="3754525"/>
              <a:ext cx="28000" cy="87075"/>
            </a:xfrm>
            <a:custGeom>
              <a:rect b="b" l="l" r="r" t="t"/>
              <a:pathLst>
                <a:path extrusionOk="0" h="3483" w="1120">
                  <a:moveTo>
                    <a:pt x="842" y="0"/>
                  </a:moveTo>
                  <a:lnTo>
                    <a:pt x="1" y="3414"/>
                  </a:lnTo>
                  <a:lnTo>
                    <a:pt x="278" y="3483"/>
                  </a:lnTo>
                  <a:lnTo>
                    <a:pt x="1119" y="69"/>
                  </a:lnTo>
                  <a:lnTo>
                    <a:pt x="842" y="0"/>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2737575" y="3770625"/>
              <a:ext cx="23825" cy="81550"/>
            </a:xfrm>
            <a:custGeom>
              <a:rect b="b" l="l" r="r" t="t"/>
              <a:pathLst>
                <a:path extrusionOk="0" h="3262" w="953">
                  <a:moveTo>
                    <a:pt x="674" y="1"/>
                  </a:moveTo>
                  <a:lnTo>
                    <a:pt x="1" y="3202"/>
                  </a:lnTo>
                  <a:lnTo>
                    <a:pt x="280" y="3261"/>
                  </a:lnTo>
                  <a:lnTo>
                    <a:pt x="953" y="60"/>
                  </a:lnTo>
                  <a:lnTo>
                    <a:pt x="674"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9"/>
            <p:cNvSpPr/>
            <p:nvPr/>
          </p:nvSpPr>
          <p:spPr>
            <a:xfrm>
              <a:off x="2513850" y="3814550"/>
              <a:ext cx="18650" cy="69575"/>
            </a:xfrm>
            <a:custGeom>
              <a:rect b="b" l="l" r="r" t="t"/>
              <a:pathLst>
                <a:path extrusionOk="0" h="2783" w="746">
                  <a:moveTo>
                    <a:pt x="464" y="1"/>
                  </a:moveTo>
                  <a:lnTo>
                    <a:pt x="0" y="2735"/>
                  </a:lnTo>
                  <a:lnTo>
                    <a:pt x="282" y="2783"/>
                  </a:lnTo>
                  <a:lnTo>
                    <a:pt x="745" y="48"/>
                  </a:lnTo>
                  <a:lnTo>
                    <a:pt x="464"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9"/>
            <p:cNvSpPr/>
            <p:nvPr/>
          </p:nvSpPr>
          <p:spPr>
            <a:xfrm>
              <a:off x="2640125" y="3789325"/>
              <a:ext cx="18875" cy="71925"/>
            </a:xfrm>
            <a:custGeom>
              <a:rect b="b" l="l" r="r" t="t"/>
              <a:pathLst>
                <a:path extrusionOk="0" h="2877" w="755">
                  <a:moveTo>
                    <a:pt x="472" y="1"/>
                  </a:moveTo>
                  <a:lnTo>
                    <a:pt x="1" y="2828"/>
                  </a:lnTo>
                  <a:lnTo>
                    <a:pt x="282" y="2876"/>
                  </a:lnTo>
                  <a:lnTo>
                    <a:pt x="755" y="47"/>
                  </a:lnTo>
                  <a:lnTo>
                    <a:pt x="472"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
            <p:cNvSpPr/>
            <p:nvPr/>
          </p:nvSpPr>
          <p:spPr>
            <a:xfrm>
              <a:off x="1864175" y="3698600"/>
              <a:ext cx="308175" cy="88175"/>
            </a:xfrm>
            <a:custGeom>
              <a:rect b="b" l="l" r="r" t="t"/>
              <a:pathLst>
                <a:path extrusionOk="0" h="3527" w="12327">
                  <a:moveTo>
                    <a:pt x="12327" y="2856"/>
                  </a:moveTo>
                  <a:cubicBezTo>
                    <a:pt x="12327" y="2856"/>
                    <a:pt x="11305" y="265"/>
                    <a:pt x="10908" y="133"/>
                  </a:cubicBezTo>
                  <a:cubicBezTo>
                    <a:pt x="10512" y="0"/>
                    <a:pt x="2440" y="67"/>
                    <a:pt x="2112" y="133"/>
                  </a:cubicBezTo>
                  <a:cubicBezTo>
                    <a:pt x="1785" y="199"/>
                    <a:pt x="0" y="3527"/>
                    <a:pt x="0" y="3527"/>
                  </a:cubicBezTo>
                  <a:lnTo>
                    <a:pt x="12327" y="2856"/>
                  </a:ln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9"/>
            <p:cNvSpPr/>
            <p:nvPr/>
          </p:nvSpPr>
          <p:spPr>
            <a:xfrm>
              <a:off x="1684575" y="3688275"/>
              <a:ext cx="513750" cy="117100"/>
            </a:xfrm>
            <a:custGeom>
              <a:rect b="b" l="l" r="r" t="t"/>
              <a:pathLst>
                <a:path extrusionOk="0" h="4684" w="20550">
                  <a:moveTo>
                    <a:pt x="12814" y="1"/>
                  </a:moveTo>
                  <a:cubicBezTo>
                    <a:pt x="9552" y="1"/>
                    <a:pt x="5872" y="78"/>
                    <a:pt x="4558" y="198"/>
                  </a:cubicBezTo>
                  <a:cubicBezTo>
                    <a:pt x="2104" y="420"/>
                    <a:pt x="0" y="4684"/>
                    <a:pt x="0" y="4684"/>
                  </a:cubicBezTo>
                  <a:cubicBezTo>
                    <a:pt x="5821" y="3371"/>
                    <a:pt x="10881" y="3037"/>
                    <a:pt x="14523" y="3037"/>
                  </a:cubicBezTo>
                  <a:cubicBezTo>
                    <a:pt x="18297" y="3037"/>
                    <a:pt x="20549" y="3396"/>
                    <a:pt x="20549" y="3396"/>
                  </a:cubicBezTo>
                  <a:cubicBezTo>
                    <a:pt x="20549" y="3396"/>
                    <a:pt x="19359" y="495"/>
                    <a:pt x="18540" y="198"/>
                  </a:cubicBezTo>
                  <a:cubicBezTo>
                    <a:pt x="18161" y="59"/>
                    <a:pt x="15645" y="1"/>
                    <a:pt x="12814"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
            <p:cNvSpPr/>
            <p:nvPr/>
          </p:nvSpPr>
          <p:spPr>
            <a:xfrm>
              <a:off x="1554625" y="3785650"/>
              <a:ext cx="724750" cy="281900"/>
            </a:xfrm>
            <a:custGeom>
              <a:rect b="b" l="l" r="r" t="t"/>
              <a:pathLst>
                <a:path extrusionOk="0" h="11276" w="28990">
                  <a:moveTo>
                    <a:pt x="16308" y="1"/>
                  </a:moveTo>
                  <a:cubicBezTo>
                    <a:pt x="13121" y="1"/>
                    <a:pt x="9957" y="469"/>
                    <a:pt x="7065" y="1809"/>
                  </a:cubicBezTo>
                  <a:lnTo>
                    <a:pt x="2663" y="3847"/>
                  </a:lnTo>
                  <a:cubicBezTo>
                    <a:pt x="995" y="4620"/>
                    <a:pt x="1" y="6770"/>
                    <a:pt x="1" y="8608"/>
                  </a:cubicBezTo>
                  <a:lnTo>
                    <a:pt x="1" y="11275"/>
                  </a:lnTo>
                  <a:lnTo>
                    <a:pt x="28989" y="4156"/>
                  </a:lnTo>
                  <a:lnTo>
                    <a:pt x="28989" y="4155"/>
                  </a:lnTo>
                  <a:lnTo>
                    <a:pt x="28989" y="2969"/>
                  </a:lnTo>
                  <a:cubicBezTo>
                    <a:pt x="28989" y="1783"/>
                    <a:pt x="28076" y="799"/>
                    <a:pt x="26894" y="708"/>
                  </a:cubicBezTo>
                  <a:lnTo>
                    <a:pt x="19167" y="116"/>
                  </a:lnTo>
                  <a:cubicBezTo>
                    <a:pt x="18217" y="43"/>
                    <a:pt x="17261" y="1"/>
                    <a:pt x="16308" y="1"/>
                  </a:cubicBezTo>
                  <a:close/>
                </a:path>
              </a:pathLst>
            </a:custGeom>
            <a:solidFill>
              <a:srgbClr val="FFFFF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
            <p:cNvSpPr/>
            <p:nvPr/>
          </p:nvSpPr>
          <p:spPr>
            <a:xfrm>
              <a:off x="1498900" y="3966450"/>
              <a:ext cx="197875" cy="184175"/>
            </a:xfrm>
            <a:custGeom>
              <a:rect b="b" l="l" r="r" t="t"/>
              <a:pathLst>
                <a:path extrusionOk="0" h="7367" w="7915">
                  <a:moveTo>
                    <a:pt x="7914" y="1"/>
                  </a:moveTo>
                  <a:cubicBezTo>
                    <a:pt x="881" y="3364"/>
                    <a:pt x="0" y="7367"/>
                    <a:pt x="0" y="7367"/>
                  </a:cubicBezTo>
                  <a:lnTo>
                    <a:pt x="5796" y="5810"/>
                  </a:lnTo>
                  <a:lnTo>
                    <a:pt x="7914" y="1"/>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
            <p:cNvSpPr/>
            <p:nvPr/>
          </p:nvSpPr>
          <p:spPr>
            <a:xfrm>
              <a:off x="1735175" y="3911275"/>
              <a:ext cx="112975" cy="175900"/>
            </a:xfrm>
            <a:custGeom>
              <a:rect b="b" l="l" r="r" t="t"/>
              <a:pathLst>
                <a:path extrusionOk="0" h="7036" w="4519">
                  <a:moveTo>
                    <a:pt x="4518" y="0"/>
                  </a:moveTo>
                  <a:lnTo>
                    <a:pt x="4518" y="0"/>
                  </a:lnTo>
                  <a:cubicBezTo>
                    <a:pt x="3746" y="212"/>
                    <a:pt x="3015" y="434"/>
                    <a:pt x="2324" y="664"/>
                  </a:cubicBezTo>
                  <a:lnTo>
                    <a:pt x="0" y="7036"/>
                  </a:lnTo>
                  <a:lnTo>
                    <a:pt x="2165" y="6455"/>
                  </a:lnTo>
                  <a:lnTo>
                    <a:pt x="4518"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9"/>
            <p:cNvSpPr/>
            <p:nvPr/>
          </p:nvSpPr>
          <p:spPr>
            <a:xfrm>
              <a:off x="1831325" y="3870800"/>
              <a:ext cx="638100" cy="190550"/>
            </a:xfrm>
            <a:custGeom>
              <a:rect b="b" l="l" r="r" t="t"/>
              <a:pathLst>
                <a:path extrusionOk="0" h="7622" w="25524">
                  <a:moveTo>
                    <a:pt x="14091" y="0"/>
                  </a:moveTo>
                  <a:cubicBezTo>
                    <a:pt x="10470" y="0"/>
                    <a:pt x="6480" y="256"/>
                    <a:pt x="2900" y="1064"/>
                  </a:cubicBezTo>
                  <a:cubicBezTo>
                    <a:pt x="2713" y="1106"/>
                    <a:pt x="2528" y="1149"/>
                    <a:pt x="2345" y="1192"/>
                  </a:cubicBezTo>
                  <a:lnTo>
                    <a:pt x="1" y="7621"/>
                  </a:lnTo>
                  <a:lnTo>
                    <a:pt x="25524" y="768"/>
                  </a:lnTo>
                  <a:cubicBezTo>
                    <a:pt x="25524" y="768"/>
                    <a:pt x="20361" y="0"/>
                    <a:pt x="1409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9"/>
            <p:cNvSpPr/>
            <p:nvPr/>
          </p:nvSpPr>
          <p:spPr>
            <a:xfrm>
              <a:off x="1643775" y="3927875"/>
              <a:ext cx="149500" cy="183850"/>
            </a:xfrm>
            <a:custGeom>
              <a:rect b="b" l="l" r="r" t="t"/>
              <a:pathLst>
                <a:path extrusionOk="0" h="7354" w="5980">
                  <a:moveTo>
                    <a:pt x="2119" y="1544"/>
                  </a:moveTo>
                  <a:lnTo>
                    <a:pt x="1" y="7353"/>
                  </a:lnTo>
                  <a:lnTo>
                    <a:pt x="3657" y="6372"/>
                  </a:lnTo>
                  <a:lnTo>
                    <a:pt x="5980" y="0"/>
                  </a:lnTo>
                  <a:cubicBezTo>
                    <a:pt x="4522" y="486"/>
                    <a:pt x="3243" y="1006"/>
                    <a:pt x="2119" y="1544"/>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9"/>
            <p:cNvSpPr/>
            <p:nvPr/>
          </p:nvSpPr>
          <p:spPr>
            <a:xfrm>
              <a:off x="1643775" y="3927875"/>
              <a:ext cx="149500" cy="183850"/>
            </a:xfrm>
            <a:custGeom>
              <a:rect b="b" l="l" r="r" t="t"/>
              <a:pathLst>
                <a:path extrusionOk="0" h="7354" w="5980">
                  <a:moveTo>
                    <a:pt x="5980" y="0"/>
                  </a:moveTo>
                  <a:lnTo>
                    <a:pt x="5980" y="0"/>
                  </a:lnTo>
                  <a:cubicBezTo>
                    <a:pt x="4522" y="486"/>
                    <a:pt x="3243" y="1006"/>
                    <a:pt x="2119" y="1544"/>
                  </a:cubicBezTo>
                  <a:lnTo>
                    <a:pt x="1" y="7353"/>
                  </a:lnTo>
                  <a:lnTo>
                    <a:pt x="3657" y="6372"/>
                  </a:lnTo>
                  <a:lnTo>
                    <a:pt x="5980" y="0"/>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p:nvPr/>
          </p:nvSpPr>
          <p:spPr>
            <a:xfrm>
              <a:off x="1789275" y="3900575"/>
              <a:ext cx="100700" cy="172075"/>
            </a:xfrm>
            <a:custGeom>
              <a:rect b="b" l="l" r="r" t="t"/>
              <a:pathLst>
                <a:path extrusionOk="0" h="6883" w="4028">
                  <a:moveTo>
                    <a:pt x="4027" y="1"/>
                  </a:moveTo>
                  <a:cubicBezTo>
                    <a:pt x="3448" y="139"/>
                    <a:pt x="2892" y="281"/>
                    <a:pt x="2354" y="428"/>
                  </a:cubicBezTo>
                  <a:lnTo>
                    <a:pt x="1" y="6883"/>
                  </a:lnTo>
                  <a:lnTo>
                    <a:pt x="1683" y="6430"/>
                  </a:lnTo>
                  <a:lnTo>
                    <a:pt x="4027" y="1"/>
                  </a:ln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1789275" y="3900575"/>
              <a:ext cx="100700" cy="172075"/>
            </a:xfrm>
            <a:custGeom>
              <a:rect b="b" l="l" r="r" t="t"/>
              <a:pathLst>
                <a:path extrusionOk="0" h="6883" w="4028">
                  <a:moveTo>
                    <a:pt x="4027" y="1"/>
                  </a:moveTo>
                  <a:lnTo>
                    <a:pt x="4027" y="1"/>
                  </a:lnTo>
                  <a:cubicBezTo>
                    <a:pt x="3448" y="139"/>
                    <a:pt x="2892" y="281"/>
                    <a:pt x="2354" y="428"/>
                  </a:cubicBezTo>
                  <a:lnTo>
                    <a:pt x="1" y="6883"/>
                  </a:lnTo>
                  <a:lnTo>
                    <a:pt x="1" y="6883"/>
                  </a:lnTo>
                  <a:lnTo>
                    <a:pt x="1683" y="6430"/>
                  </a:lnTo>
                  <a:lnTo>
                    <a:pt x="4027"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1425100" y="4161050"/>
              <a:ext cx="722800" cy="177125"/>
            </a:xfrm>
            <a:custGeom>
              <a:rect b="b" l="l" r="r" t="t"/>
              <a:pathLst>
                <a:path extrusionOk="0" h="7085" w="28912">
                  <a:moveTo>
                    <a:pt x="28912" y="0"/>
                  </a:moveTo>
                  <a:cubicBezTo>
                    <a:pt x="17981" y="3106"/>
                    <a:pt x="1" y="7085"/>
                    <a:pt x="1" y="7085"/>
                  </a:cubicBezTo>
                  <a:cubicBezTo>
                    <a:pt x="20402" y="4480"/>
                    <a:pt x="28911" y="0"/>
                    <a:pt x="28912"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1594550" y="4134950"/>
              <a:ext cx="253300" cy="100125"/>
            </a:xfrm>
            <a:custGeom>
              <a:rect b="b" l="l" r="r" t="t"/>
              <a:pathLst>
                <a:path extrusionOk="0" h="4005" w="10132">
                  <a:moveTo>
                    <a:pt x="10132" y="0"/>
                  </a:moveTo>
                  <a:lnTo>
                    <a:pt x="10132" y="0"/>
                  </a:lnTo>
                  <a:cubicBezTo>
                    <a:pt x="7514" y="782"/>
                    <a:pt x="5333" y="1466"/>
                    <a:pt x="3848" y="1943"/>
                  </a:cubicBezTo>
                  <a:cubicBezTo>
                    <a:pt x="2450" y="2391"/>
                    <a:pt x="1147" y="3089"/>
                    <a:pt x="0" y="4005"/>
                  </a:cubicBezTo>
                  <a:cubicBezTo>
                    <a:pt x="0" y="4005"/>
                    <a:pt x="4189" y="3199"/>
                    <a:pt x="9350" y="2142"/>
                  </a:cubicBezTo>
                  <a:lnTo>
                    <a:pt x="10132" y="0"/>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1917475" y="4090025"/>
              <a:ext cx="86350" cy="80025"/>
            </a:xfrm>
            <a:custGeom>
              <a:rect b="b" l="l" r="r" t="t"/>
              <a:pathLst>
                <a:path extrusionOk="0" h="3201" w="3454">
                  <a:moveTo>
                    <a:pt x="3453" y="1"/>
                  </a:moveTo>
                  <a:lnTo>
                    <a:pt x="3453" y="1"/>
                  </a:lnTo>
                  <a:cubicBezTo>
                    <a:pt x="2583" y="242"/>
                    <a:pt x="1732" y="483"/>
                    <a:pt x="906" y="719"/>
                  </a:cubicBezTo>
                  <a:lnTo>
                    <a:pt x="1" y="3200"/>
                  </a:lnTo>
                  <a:cubicBezTo>
                    <a:pt x="825" y="3027"/>
                    <a:pt x="1654" y="2851"/>
                    <a:pt x="2479" y="2674"/>
                  </a:cubicBezTo>
                  <a:lnTo>
                    <a:pt x="3453" y="1"/>
                  </a:ln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2069025" y="3980300"/>
              <a:ext cx="413675" cy="157000"/>
            </a:xfrm>
            <a:custGeom>
              <a:rect b="b" l="l" r="r" t="t"/>
              <a:pathLst>
                <a:path extrusionOk="0" h="6280" w="16547">
                  <a:moveTo>
                    <a:pt x="16547" y="1"/>
                  </a:moveTo>
                  <a:lnTo>
                    <a:pt x="16547" y="1"/>
                  </a:lnTo>
                  <a:cubicBezTo>
                    <a:pt x="11656" y="783"/>
                    <a:pt x="6163" y="2060"/>
                    <a:pt x="1049" y="3403"/>
                  </a:cubicBezTo>
                  <a:lnTo>
                    <a:pt x="1" y="6279"/>
                  </a:lnTo>
                  <a:cubicBezTo>
                    <a:pt x="4140" y="5353"/>
                    <a:pt x="7666" y="4479"/>
                    <a:pt x="8934" y="3943"/>
                  </a:cubicBezTo>
                  <a:cubicBezTo>
                    <a:pt x="12731" y="2333"/>
                    <a:pt x="16546" y="1"/>
                    <a:pt x="16547"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1828300" y="4107975"/>
              <a:ext cx="111850" cy="80525"/>
            </a:xfrm>
            <a:custGeom>
              <a:rect b="b" l="l" r="r" t="t"/>
              <a:pathLst>
                <a:path extrusionOk="0" h="3221" w="4474">
                  <a:moveTo>
                    <a:pt x="782" y="1079"/>
                  </a:moveTo>
                  <a:lnTo>
                    <a:pt x="0" y="3221"/>
                  </a:lnTo>
                  <a:cubicBezTo>
                    <a:pt x="1152" y="2985"/>
                    <a:pt x="2354" y="2737"/>
                    <a:pt x="3568" y="2482"/>
                  </a:cubicBezTo>
                  <a:lnTo>
                    <a:pt x="4473" y="1"/>
                  </a:lnTo>
                  <a:cubicBezTo>
                    <a:pt x="3173" y="373"/>
                    <a:pt x="1934" y="736"/>
                    <a:pt x="782" y="1079"/>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1828300" y="4107975"/>
              <a:ext cx="111850" cy="80525"/>
            </a:xfrm>
            <a:custGeom>
              <a:rect b="b" l="l" r="r" t="t"/>
              <a:pathLst>
                <a:path extrusionOk="0" h="3221" w="4474">
                  <a:moveTo>
                    <a:pt x="4473" y="1"/>
                  </a:moveTo>
                  <a:cubicBezTo>
                    <a:pt x="3173" y="373"/>
                    <a:pt x="1934" y="736"/>
                    <a:pt x="782" y="1079"/>
                  </a:cubicBezTo>
                  <a:lnTo>
                    <a:pt x="0" y="3221"/>
                  </a:lnTo>
                  <a:cubicBezTo>
                    <a:pt x="1152" y="2985"/>
                    <a:pt x="2354" y="2737"/>
                    <a:pt x="3568" y="2482"/>
                  </a:cubicBezTo>
                  <a:lnTo>
                    <a:pt x="4473"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1979450" y="4065350"/>
              <a:ext cx="115825" cy="91550"/>
            </a:xfrm>
            <a:custGeom>
              <a:rect b="b" l="l" r="r" t="t"/>
              <a:pathLst>
                <a:path extrusionOk="0" h="3662" w="4633">
                  <a:moveTo>
                    <a:pt x="974" y="988"/>
                  </a:moveTo>
                  <a:lnTo>
                    <a:pt x="0" y="3661"/>
                  </a:lnTo>
                  <a:cubicBezTo>
                    <a:pt x="1219" y="3401"/>
                    <a:pt x="2425" y="3137"/>
                    <a:pt x="3584" y="2877"/>
                  </a:cubicBezTo>
                  <a:lnTo>
                    <a:pt x="4632" y="1"/>
                  </a:lnTo>
                  <a:cubicBezTo>
                    <a:pt x="3386" y="328"/>
                    <a:pt x="2163" y="660"/>
                    <a:pt x="974" y="988"/>
                  </a:cubicBezTo>
                  <a:close/>
                </a:path>
              </a:pathLst>
            </a:custGeom>
            <a:solidFill>
              <a:srgbClr val="4339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1979450" y="4065350"/>
              <a:ext cx="115825" cy="91550"/>
            </a:xfrm>
            <a:custGeom>
              <a:rect b="b" l="l" r="r" t="t"/>
              <a:pathLst>
                <a:path extrusionOk="0" h="3662" w="4633">
                  <a:moveTo>
                    <a:pt x="4632" y="1"/>
                  </a:moveTo>
                  <a:cubicBezTo>
                    <a:pt x="3386" y="328"/>
                    <a:pt x="2163" y="660"/>
                    <a:pt x="974" y="988"/>
                  </a:cubicBezTo>
                  <a:lnTo>
                    <a:pt x="0" y="3661"/>
                  </a:lnTo>
                  <a:cubicBezTo>
                    <a:pt x="1219" y="3401"/>
                    <a:pt x="2425" y="3137"/>
                    <a:pt x="3584" y="2877"/>
                  </a:cubicBezTo>
                  <a:lnTo>
                    <a:pt x="4632" y="1"/>
                  </a:ln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1504500" y="3748350"/>
              <a:ext cx="817875" cy="184225"/>
            </a:xfrm>
            <a:custGeom>
              <a:rect b="b" l="l" r="r" t="t"/>
              <a:pathLst>
                <a:path extrusionOk="0" h="7369" w="32715">
                  <a:moveTo>
                    <a:pt x="21831" y="0"/>
                  </a:moveTo>
                  <a:cubicBezTo>
                    <a:pt x="13377" y="0"/>
                    <a:pt x="2932" y="2147"/>
                    <a:pt x="1" y="7153"/>
                  </a:cubicBezTo>
                  <a:lnTo>
                    <a:pt x="2686" y="7368"/>
                  </a:lnTo>
                  <a:lnTo>
                    <a:pt x="2686" y="7367"/>
                  </a:lnTo>
                  <a:cubicBezTo>
                    <a:pt x="6991" y="3463"/>
                    <a:pt x="15317" y="1893"/>
                    <a:pt x="22461" y="1893"/>
                  </a:cubicBezTo>
                  <a:cubicBezTo>
                    <a:pt x="25246" y="1893"/>
                    <a:pt x="27851" y="2132"/>
                    <a:pt x="29968" y="2563"/>
                  </a:cubicBezTo>
                  <a:cubicBezTo>
                    <a:pt x="31215" y="2556"/>
                    <a:pt x="32715" y="2058"/>
                    <a:pt x="32715" y="2058"/>
                  </a:cubicBezTo>
                  <a:cubicBezTo>
                    <a:pt x="31033" y="734"/>
                    <a:pt x="26772" y="0"/>
                    <a:pt x="2183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1800175" y="4333825"/>
              <a:ext cx="775725" cy="200150"/>
            </a:xfrm>
            <a:custGeom>
              <a:rect b="b" l="l" r="r" t="t"/>
              <a:pathLst>
                <a:path extrusionOk="0" h="8006" w="31029">
                  <a:moveTo>
                    <a:pt x="20771" y="0"/>
                  </a:moveTo>
                  <a:cubicBezTo>
                    <a:pt x="18437" y="0"/>
                    <a:pt x="17777" y="3940"/>
                    <a:pt x="17395" y="3940"/>
                  </a:cubicBezTo>
                  <a:cubicBezTo>
                    <a:pt x="17388" y="3940"/>
                    <a:pt x="17381" y="3939"/>
                    <a:pt x="17374" y="3936"/>
                  </a:cubicBezTo>
                  <a:cubicBezTo>
                    <a:pt x="16577" y="3640"/>
                    <a:pt x="15972" y="3519"/>
                    <a:pt x="15505" y="3519"/>
                  </a:cubicBezTo>
                  <a:cubicBezTo>
                    <a:pt x="13397" y="3519"/>
                    <a:pt x="14119" y="5991"/>
                    <a:pt x="12813" y="5991"/>
                  </a:cubicBezTo>
                  <a:cubicBezTo>
                    <a:pt x="12555" y="5991"/>
                    <a:pt x="12216" y="5894"/>
                    <a:pt x="11761" y="5662"/>
                  </a:cubicBezTo>
                  <a:cubicBezTo>
                    <a:pt x="10810" y="5276"/>
                    <a:pt x="10163" y="5128"/>
                    <a:pt x="9642" y="5128"/>
                  </a:cubicBezTo>
                  <a:cubicBezTo>
                    <a:pt x="7919" y="5128"/>
                    <a:pt x="7573" y="6750"/>
                    <a:pt x="2167" y="6750"/>
                  </a:cubicBezTo>
                  <a:cubicBezTo>
                    <a:pt x="1521" y="6750"/>
                    <a:pt x="802" y="6727"/>
                    <a:pt x="0" y="6675"/>
                  </a:cubicBezTo>
                  <a:lnTo>
                    <a:pt x="0" y="6675"/>
                  </a:lnTo>
                  <a:cubicBezTo>
                    <a:pt x="1" y="6675"/>
                    <a:pt x="8373" y="8006"/>
                    <a:pt x="16595" y="8006"/>
                  </a:cubicBezTo>
                  <a:cubicBezTo>
                    <a:pt x="20858" y="8006"/>
                    <a:pt x="25081" y="7648"/>
                    <a:pt x="28076" y="6561"/>
                  </a:cubicBezTo>
                  <a:cubicBezTo>
                    <a:pt x="31028" y="2256"/>
                    <a:pt x="25288" y="2915"/>
                    <a:pt x="23212" y="1149"/>
                  </a:cubicBezTo>
                  <a:cubicBezTo>
                    <a:pt x="22240" y="322"/>
                    <a:pt x="21437" y="0"/>
                    <a:pt x="2077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2224225" y="4283725"/>
              <a:ext cx="137875" cy="51025"/>
            </a:xfrm>
            <a:custGeom>
              <a:rect b="b" l="l" r="r" t="t"/>
              <a:pathLst>
                <a:path extrusionOk="0" h="2041" w="5515">
                  <a:moveTo>
                    <a:pt x="1530" y="1"/>
                  </a:moveTo>
                  <a:cubicBezTo>
                    <a:pt x="1377" y="1"/>
                    <a:pt x="1247" y="31"/>
                    <a:pt x="1147" y="101"/>
                  </a:cubicBezTo>
                  <a:cubicBezTo>
                    <a:pt x="0" y="895"/>
                    <a:pt x="3432" y="1020"/>
                    <a:pt x="5514" y="2041"/>
                  </a:cubicBezTo>
                  <a:cubicBezTo>
                    <a:pt x="5514" y="2041"/>
                    <a:pt x="2774" y="1"/>
                    <a:pt x="1530"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2317950" y="4287750"/>
              <a:ext cx="45575" cy="41325"/>
            </a:xfrm>
            <a:custGeom>
              <a:rect b="b" l="l" r="r" t="t"/>
              <a:pathLst>
                <a:path extrusionOk="0" h="1653" w="1823">
                  <a:moveTo>
                    <a:pt x="617" y="1"/>
                  </a:moveTo>
                  <a:cubicBezTo>
                    <a:pt x="611" y="1"/>
                    <a:pt x="605" y="1"/>
                    <a:pt x="599" y="2"/>
                  </a:cubicBezTo>
                  <a:cubicBezTo>
                    <a:pt x="1" y="56"/>
                    <a:pt x="1259" y="830"/>
                    <a:pt x="1822" y="1653"/>
                  </a:cubicBezTo>
                  <a:cubicBezTo>
                    <a:pt x="1822" y="1653"/>
                    <a:pt x="1093" y="1"/>
                    <a:pt x="617"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15000" y="4250675"/>
              <a:ext cx="90350" cy="60500"/>
            </a:xfrm>
            <a:custGeom>
              <a:rect b="b" l="l" r="r" t="t"/>
              <a:pathLst>
                <a:path extrusionOk="0" h="2420" w="3614">
                  <a:moveTo>
                    <a:pt x="2512" y="1"/>
                  </a:moveTo>
                  <a:cubicBezTo>
                    <a:pt x="1675" y="1"/>
                    <a:pt x="1" y="2420"/>
                    <a:pt x="1" y="2420"/>
                  </a:cubicBezTo>
                  <a:cubicBezTo>
                    <a:pt x="1225" y="1206"/>
                    <a:pt x="3613" y="302"/>
                    <a:pt x="2616" y="15"/>
                  </a:cubicBezTo>
                  <a:cubicBezTo>
                    <a:pt x="2583" y="5"/>
                    <a:pt x="2549" y="1"/>
                    <a:pt x="251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2612650" y="4270925"/>
              <a:ext cx="20700" cy="36600"/>
            </a:xfrm>
            <a:custGeom>
              <a:rect b="b" l="l" r="r" t="t"/>
              <a:pathLst>
                <a:path extrusionOk="0" h="1464" w="828">
                  <a:moveTo>
                    <a:pt x="533" y="1"/>
                  </a:moveTo>
                  <a:cubicBezTo>
                    <a:pt x="516" y="1"/>
                    <a:pt x="495" y="4"/>
                    <a:pt x="471" y="10"/>
                  </a:cubicBezTo>
                  <a:cubicBezTo>
                    <a:pt x="124" y="92"/>
                    <a:pt x="0" y="1464"/>
                    <a:pt x="0" y="1464"/>
                  </a:cubicBezTo>
                  <a:cubicBezTo>
                    <a:pt x="191" y="791"/>
                    <a:pt x="827" y="1"/>
                    <a:pt x="53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2227025" y="4334725"/>
              <a:ext cx="14175" cy="14150"/>
            </a:xfrm>
            <a:custGeom>
              <a:rect b="b" l="l" r="r" t="t"/>
              <a:pathLst>
                <a:path extrusionOk="0" h="566" w="567">
                  <a:moveTo>
                    <a:pt x="283" y="1"/>
                  </a:moveTo>
                  <a:cubicBezTo>
                    <a:pt x="127" y="1"/>
                    <a:pt x="1" y="126"/>
                    <a:pt x="1" y="282"/>
                  </a:cubicBezTo>
                  <a:cubicBezTo>
                    <a:pt x="1" y="439"/>
                    <a:pt x="127" y="565"/>
                    <a:pt x="283" y="565"/>
                  </a:cubicBezTo>
                  <a:cubicBezTo>
                    <a:pt x="440" y="565"/>
                    <a:pt x="566" y="439"/>
                    <a:pt x="566" y="282"/>
                  </a:cubicBezTo>
                  <a:cubicBezTo>
                    <a:pt x="566" y="126"/>
                    <a:pt x="440" y="1"/>
                    <a:pt x="28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2216425" y="4355925"/>
              <a:ext cx="7100" cy="7050"/>
            </a:xfrm>
            <a:custGeom>
              <a:rect b="b" l="l" r="r" t="t"/>
              <a:pathLst>
                <a:path extrusionOk="0" h="282" w="284">
                  <a:moveTo>
                    <a:pt x="142" y="0"/>
                  </a:moveTo>
                  <a:cubicBezTo>
                    <a:pt x="64" y="0"/>
                    <a:pt x="1" y="63"/>
                    <a:pt x="1" y="141"/>
                  </a:cubicBezTo>
                  <a:cubicBezTo>
                    <a:pt x="1" y="218"/>
                    <a:pt x="64" y="282"/>
                    <a:pt x="142" y="282"/>
                  </a:cubicBezTo>
                  <a:cubicBezTo>
                    <a:pt x="220" y="282"/>
                    <a:pt x="284" y="218"/>
                    <a:pt x="284" y="141"/>
                  </a:cubicBezTo>
                  <a:cubicBezTo>
                    <a:pt x="284" y="63"/>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154400" y="4376325"/>
              <a:ext cx="7075" cy="7100"/>
            </a:xfrm>
            <a:custGeom>
              <a:rect b="b" l="l" r="r" t="t"/>
              <a:pathLst>
                <a:path extrusionOk="0" h="284" w="283">
                  <a:moveTo>
                    <a:pt x="141" y="1"/>
                  </a:moveTo>
                  <a:cubicBezTo>
                    <a:pt x="64" y="1"/>
                    <a:pt x="1" y="64"/>
                    <a:pt x="1" y="141"/>
                  </a:cubicBezTo>
                  <a:cubicBezTo>
                    <a:pt x="1" y="220"/>
                    <a:pt x="64" y="283"/>
                    <a:pt x="141" y="283"/>
                  </a:cubicBezTo>
                  <a:cubicBezTo>
                    <a:pt x="219" y="283"/>
                    <a:pt x="282" y="220"/>
                    <a:pt x="282" y="141"/>
                  </a:cubicBezTo>
                  <a:cubicBezTo>
                    <a:pt x="282" y="64"/>
                    <a:pt x="219" y="1"/>
                    <a:pt x="141"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2493450" y="4337350"/>
              <a:ext cx="7100" cy="7075"/>
            </a:xfrm>
            <a:custGeom>
              <a:rect b="b" l="l" r="r" t="t"/>
              <a:pathLst>
                <a:path extrusionOk="0" h="283" w="284">
                  <a:moveTo>
                    <a:pt x="143" y="0"/>
                  </a:moveTo>
                  <a:cubicBezTo>
                    <a:pt x="64" y="0"/>
                    <a:pt x="1" y="64"/>
                    <a:pt x="1" y="141"/>
                  </a:cubicBezTo>
                  <a:cubicBezTo>
                    <a:pt x="1" y="219"/>
                    <a:pt x="64" y="282"/>
                    <a:pt x="143" y="282"/>
                  </a:cubicBezTo>
                  <a:cubicBezTo>
                    <a:pt x="221" y="282"/>
                    <a:pt x="284" y="219"/>
                    <a:pt x="284" y="141"/>
                  </a:cubicBezTo>
                  <a:cubicBezTo>
                    <a:pt x="284" y="64"/>
                    <a:pt x="221" y="0"/>
                    <a:pt x="14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203525" y="4337350"/>
              <a:ext cx="7100" cy="7075"/>
            </a:xfrm>
            <a:custGeom>
              <a:rect b="b" l="l" r="r" t="t"/>
              <a:pathLst>
                <a:path extrusionOk="0" h="283" w="284">
                  <a:moveTo>
                    <a:pt x="142" y="0"/>
                  </a:moveTo>
                  <a:cubicBezTo>
                    <a:pt x="64" y="0"/>
                    <a:pt x="0" y="64"/>
                    <a:pt x="0" y="141"/>
                  </a:cubicBezTo>
                  <a:cubicBezTo>
                    <a:pt x="0" y="219"/>
                    <a:pt x="64" y="282"/>
                    <a:pt x="142" y="282"/>
                  </a:cubicBezTo>
                  <a:cubicBezTo>
                    <a:pt x="220" y="282"/>
                    <a:pt x="283" y="219"/>
                    <a:pt x="283" y="141"/>
                  </a:cubicBezTo>
                  <a:cubicBezTo>
                    <a:pt x="283" y="64"/>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1107950" y="4199725"/>
              <a:ext cx="14125" cy="14175"/>
            </a:xfrm>
            <a:custGeom>
              <a:rect b="b" l="l" r="r" t="t"/>
              <a:pathLst>
                <a:path extrusionOk="0" h="567" w="565">
                  <a:moveTo>
                    <a:pt x="283" y="0"/>
                  </a:moveTo>
                  <a:cubicBezTo>
                    <a:pt x="127" y="0"/>
                    <a:pt x="0" y="127"/>
                    <a:pt x="0" y="283"/>
                  </a:cubicBezTo>
                  <a:cubicBezTo>
                    <a:pt x="0" y="440"/>
                    <a:pt x="127" y="566"/>
                    <a:pt x="283" y="566"/>
                  </a:cubicBezTo>
                  <a:cubicBezTo>
                    <a:pt x="439" y="566"/>
                    <a:pt x="565" y="440"/>
                    <a:pt x="565" y="283"/>
                  </a:cubicBezTo>
                  <a:cubicBezTo>
                    <a:pt x="565" y="127"/>
                    <a:pt x="439" y="0"/>
                    <a:pt x="28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1097350" y="4220950"/>
              <a:ext cx="7100" cy="7050"/>
            </a:xfrm>
            <a:custGeom>
              <a:rect b="b" l="l" r="r" t="t"/>
              <a:pathLst>
                <a:path extrusionOk="0" h="282" w="284">
                  <a:moveTo>
                    <a:pt x="141" y="0"/>
                  </a:moveTo>
                  <a:cubicBezTo>
                    <a:pt x="64" y="0"/>
                    <a:pt x="0" y="63"/>
                    <a:pt x="0" y="141"/>
                  </a:cubicBezTo>
                  <a:cubicBezTo>
                    <a:pt x="0" y="218"/>
                    <a:pt x="64" y="282"/>
                    <a:pt x="141" y="282"/>
                  </a:cubicBezTo>
                  <a:cubicBezTo>
                    <a:pt x="220" y="282"/>
                    <a:pt x="283" y="218"/>
                    <a:pt x="283" y="141"/>
                  </a:cubicBezTo>
                  <a:cubicBezTo>
                    <a:pt x="283"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1035325" y="4241325"/>
              <a:ext cx="7050" cy="7075"/>
            </a:xfrm>
            <a:custGeom>
              <a:rect b="b" l="l" r="r" t="t"/>
              <a:pathLst>
                <a:path extrusionOk="0" h="283" w="282">
                  <a:moveTo>
                    <a:pt x="141" y="0"/>
                  </a:moveTo>
                  <a:cubicBezTo>
                    <a:pt x="64" y="0"/>
                    <a:pt x="0" y="63"/>
                    <a:pt x="0" y="142"/>
                  </a:cubicBezTo>
                  <a:cubicBezTo>
                    <a:pt x="0" y="220"/>
                    <a:pt x="64" y="283"/>
                    <a:pt x="141" y="283"/>
                  </a:cubicBezTo>
                  <a:cubicBezTo>
                    <a:pt x="220" y="283"/>
                    <a:pt x="282" y="220"/>
                    <a:pt x="282" y="142"/>
                  </a:cubicBezTo>
                  <a:cubicBezTo>
                    <a:pt x="282"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1211350" y="4224450"/>
              <a:ext cx="7075" cy="7100"/>
            </a:xfrm>
            <a:custGeom>
              <a:rect b="b" l="l" r="r" t="t"/>
              <a:pathLst>
                <a:path extrusionOk="0" h="284" w="283">
                  <a:moveTo>
                    <a:pt x="141" y="1"/>
                  </a:moveTo>
                  <a:cubicBezTo>
                    <a:pt x="63" y="1"/>
                    <a:pt x="0" y="64"/>
                    <a:pt x="0" y="142"/>
                  </a:cubicBezTo>
                  <a:cubicBezTo>
                    <a:pt x="0" y="220"/>
                    <a:pt x="63" y="284"/>
                    <a:pt x="141" y="284"/>
                  </a:cubicBezTo>
                  <a:cubicBezTo>
                    <a:pt x="220" y="284"/>
                    <a:pt x="283" y="220"/>
                    <a:pt x="283" y="142"/>
                  </a:cubicBezTo>
                  <a:cubicBezTo>
                    <a:pt x="283" y="64"/>
                    <a:pt x="220" y="1"/>
                    <a:pt x="141"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1084425" y="4202375"/>
              <a:ext cx="7100" cy="7050"/>
            </a:xfrm>
            <a:custGeom>
              <a:rect b="b" l="l" r="r" t="t"/>
              <a:pathLst>
                <a:path extrusionOk="0" h="282" w="284">
                  <a:moveTo>
                    <a:pt x="143" y="0"/>
                  </a:moveTo>
                  <a:cubicBezTo>
                    <a:pt x="64" y="0"/>
                    <a:pt x="1" y="62"/>
                    <a:pt x="1" y="141"/>
                  </a:cubicBezTo>
                  <a:cubicBezTo>
                    <a:pt x="1" y="219"/>
                    <a:pt x="64" y="282"/>
                    <a:pt x="143" y="282"/>
                  </a:cubicBezTo>
                  <a:cubicBezTo>
                    <a:pt x="220" y="282"/>
                    <a:pt x="284" y="219"/>
                    <a:pt x="284" y="141"/>
                  </a:cubicBezTo>
                  <a:cubicBezTo>
                    <a:pt x="284" y="62"/>
                    <a:pt x="220" y="0"/>
                    <a:pt x="14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2744925" y="4313000"/>
              <a:ext cx="14150" cy="14175"/>
            </a:xfrm>
            <a:custGeom>
              <a:rect b="b" l="l" r="r" t="t"/>
              <a:pathLst>
                <a:path extrusionOk="0" h="567" w="566">
                  <a:moveTo>
                    <a:pt x="283" y="1"/>
                  </a:moveTo>
                  <a:cubicBezTo>
                    <a:pt x="127" y="1"/>
                    <a:pt x="0" y="127"/>
                    <a:pt x="0" y="283"/>
                  </a:cubicBezTo>
                  <a:cubicBezTo>
                    <a:pt x="0" y="440"/>
                    <a:pt x="127" y="566"/>
                    <a:pt x="283" y="566"/>
                  </a:cubicBezTo>
                  <a:cubicBezTo>
                    <a:pt x="439" y="566"/>
                    <a:pt x="566" y="440"/>
                    <a:pt x="566" y="283"/>
                  </a:cubicBezTo>
                  <a:cubicBezTo>
                    <a:pt x="566" y="127"/>
                    <a:pt x="439" y="1"/>
                    <a:pt x="28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2734325" y="4334175"/>
              <a:ext cx="7100" cy="7100"/>
            </a:xfrm>
            <a:custGeom>
              <a:rect b="b" l="l" r="r" t="t"/>
              <a:pathLst>
                <a:path extrusionOk="0" h="284" w="284">
                  <a:moveTo>
                    <a:pt x="142" y="1"/>
                  </a:moveTo>
                  <a:cubicBezTo>
                    <a:pt x="64" y="1"/>
                    <a:pt x="0" y="64"/>
                    <a:pt x="0" y="143"/>
                  </a:cubicBezTo>
                  <a:cubicBezTo>
                    <a:pt x="0" y="220"/>
                    <a:pt x="64" y="284"/>
                    <a:pt x="142" y="284"/>
                  </a:cubicBezTo>
                  <a:cubicBezTo>
                    <a:pt x="220" y="284"/>
                    <a:pt x="283" y="220"/>
                    <a:pt x="283" y="143"/>
                  </a:cubicBezTo>
                  <a:cubicBezTo>
                    <a:pt x="283" y="64"/>
                    <a:pt x="220" y="1"/>
                    <a:pt x="14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2672300" y="4354600"/>
              <a:ext cx="7100" cy="7100"/>
            </a:xfrm>
            <a:custGeom>
              <a:rect b="b" l="l" r="r" t="t"/>
              <a:pathLst>
                <a:path extrusionOk="0" h="284" w="284">
                  <a:moveTo>
                    <a:pt x="142" y="0"/>
                  </a:moveTo>
                  <a:cubicBezTo>
                    <a:pt x="63" y="0"/>
                    <a:pt x="0" y="64"/>
                    <a:pt x="0" y="142"/>
                  </a:cubicBezTo>
                  <a:cubicBezTo>
                    <a:pt x="0" y="220"/>
                    <a:pt x="63" y="283"/>
                    <a:pt x="142" y="283"/>
                  </a:cubicBezTo>
                  <a:cubicBezTo>
                    <a:pt x="220" y="283"/>
                    <a:pt x="283" y="220"/>
                    <a:pt x="283" y="142"/>
                  </a:cubicBezTo>
                  <a:cubicBezTo>
                    <a:pt x="283" y="64"/>
                    <a:pt x="220" y="0"/>
                    <a:pt x="14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2721450" y="4217000"/>
              <a:ext cx="7075" cy="7100"/>
            </a:xfrm>
            <a:custGeom>
              <a:rect b="b" l="l" r="r" t="t"/>
              <a:pathLst>
                <a:path extrusionOk="0" h="284" w="283">
                  <a:moveTo>
                    <a:pt x="141" y="0"/>
                  </a:moveTo>
                  <a:cubicBezTo>
                    <a:pt x="63" y="0"/>
                    <a:pt x="0" y="64"/>
                    <a:pt x="0" y="141"/>
                  </a:cubicBezTo>
                  <a:cubicBezTo>
                    <a:pt x="0" y="220"/>
                    <a:pt x="63" y="283"/>
                    <a:pt x="141" y="283"/>
                  </a:cubicBezTo>
                  <a:cubicBezTo>
                    <a:pt x="220" y="283"/>
                    <a:pt x="283" y="220"/>
                    <a:pt x="283" y="141"/>
                  </a:cubicBezTo>
                  <a:cubicBezTo>
                    <a:pt x="283" y="64"/>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2721450" y="4315625"/>
              <a:ext cx="7075" cy="7100"/>
            </a:xfrm>
            <a:custGeom>
              <a:rect b="b" l="l" r="r" t="t"/>
              <a:pathLst>
                <a:path extrusionOk="0" h="284" w="283">
                  <a:moveTo>
                    <a:pt x="141" y="0"/>
                  </a:moveTo>
                  <a:cubicBezTo>
                    <a:pt x="63" y="0"/>
                    <a:pt x="0" y="63"/>
                    <a:pt x="0" y="142"/>
                  </a:cubicBezTo>
                  <a:cubicBezTo>
                    <a:pt x="0" y="220"/>
                    <a:pt x="63" y="283"/>
                    <a:pt x="141" y="283"/>
                  </a:cubicBezTo>
                  <a:cubicBezTo>
                    <a:pt x="220" y="283"/>
                    <a:pt x="283" y="220"/>
                    <a:pt x="283" y="142"/>
                  </a:cubicBezTo>
                  <a:cubicBezTo>
                    <a:pt x="283" y="63"/>
                    <a:pt x="220" y="0"/>
                    <a:pt x="14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1072125" y="4250675"/>
              <a:ext cx="426350" cy="209500"/>
            </a:xfrm>
            <a:custGeom>
              <a:rect b="b" l="l" r="r" t="t"/>
              <a:pathLst>
                <a:path extrusionOk="0" h="8380" w="17054">
                  <a:moveTo>
                    <a:pt x="2823" y="1"/>
                  </a:moveTo>
                  <a:cubicBezTo>
                    <a:pt x="2823" y="1"/>
                    <a:pt x="4389" y="2808"/>
                    <a:pt x="6367" y="4493"/>
                  </a:cubicBezTo>
                  <a:cubicBezTo>
                    <a:pt x="6367" y="4493"/>
                    <a:pt x="1793" y="2557"/>
                    <a:pt x="436" y="2557"/>
                  </a:cubicBezTo>
                  <a:cubicBezTo>
                    <a:pt x="207" y="2557"/>
                    <a:pt x="70" y="2612"/>
                    <a:pt x="61" y="2740"/>
                  </a:cubicBezTo>
                  <a:cubicBezTo>
                    <a:pt x="1" y="3632"/>
                    <a:pt x="4984" y="6760"/>
                    <a:pt x="17053" y="8380"/>
                  </a:cubicBezTo>
                  <a:cubicBezTo>
                    <a:pt x="17053" y="8380"/>
                    <a:pt x="7875" y="4656"/>
                    <a:pt x="282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1261575" y="4222200"/>
              <a:ext cx="242900" cy="100150"/>
            </a:xfrm>
            <a:custGeom>
              <a:rect b="b" l="l" r="r" t="t"/>
              <a:pathLst>
                <a:path extrusionOk="0" h="4006" w="9716">
                  <a:moveTo>
                    <a:pt x="9715" y="0"/>
                  </a:moveTo>
                  <a:cubicBezTo>
                    <a:pt x="6556" y="194"/>
                    <a:pt x="826" y="2483"/>
                    <a:pt x="826" y="2483"/>
                  </a:cubicBezTo>
                  <a:lnTo>
                    <a:pt x="824" y="2486"/>
                  </a:lnTo>
                  <a:cubicBezTo>
                    <a:pt x="506" y="2966"/>
                    <a:pt x="229" y="3475"/>
                    <a:pt x="1" y="4006"/>
                  </a:cubicBezTo>
                  <a:cubicBezTo>
                    <a:pt x="8845" y="2057"/>
                    <a:pt x="9715" y="0"/>
                    <a:pt x="9715"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8" name="Google Shape;178;p9"/>
          <p:cNvCxnSpPr/>
          <p:nvPr/>
        </p:nvCxnSpPr>
        <p:spPr>
          <a:xfrm>
            <a:off x="1093075" y="3349500"/>
            <a:ext cx="59400" cy="136500"/>
          </a:xfrm>
          <a:prstGeom prst="straightConnector1">
            <a:avLst/>
          </a:prstGeom>
          <a:noFill/>
          <a:ln cap="flat" cmpd="sng" w="9525">
            <a:solidFill>
              <a:srgbClr val="006778"/>
            </a:solidFill>
            <a:prstDash val="solid"/>
            <a:round/>
            <a:headEnd len="med" w="med" type="none"/>
            <a:tailEnd len="med" w="med" type="none"/>
          </a:ln>
        </p:spPr>
      </p:cxnSp>
      <p:sp>
        <p:nvSpPr>
          <p:cNvPr id="179" name="Google Shape;179;p9"/>
          <p:cNvSpPr/>
          <p:nvPr/>
        </p:nvSpPr>
        <p:spPr>
          <a:xfrm>
            <a:off x="1135275" y="3446125"/>
            <a:ext cx="24400" cy="39875"/>
          </a:xfrm>
          <a:custGeom>
            <a:rect b="b" l="l" r="r" t="t"/>
            <a:pathLst>
              <a:path extrusionOk="0" h="1595" w="976">
                <a:moveTo>
                  <a:pt x="0" y="0"/>
                </a:moveTo>
                <a:lnTo>
                  <a:pt x="190" y="1595"/>
                </a:lnTo>
                <a:lnTo>
                  <a:pt x="976" y="1333"/>
                </a:lnTo>
                <a:close/>
              </a:path>
            </a:pathLst>
          </a:custGeom>
          <a:solidFill>
            <a:srgbClr val="006778"/>
          </a:solidFill>
          <a:ln cap="flat" cmpd="sng" w="9525">
            <a:solidFill>
              <a:srgbClr val="006778"/>
            </a:solidFill>
            <a:prstDash val="solid"/>
            <a:round/>
            <a:headEnd len="med" w="med" type="none"/>
            <a:tailEnd len="med" w="med" type="none"/>
          </a:ln>
        </p:spPr>
      </p:sp>
      <p:sp>
        <p:nvSpPr>
          <p:cNvPr id="180" name="Google Shape;180;p9"/>
          <p:cNvSpPr txBox="1"/>
          <p:nvPr>
            <p:ph type="title"/>
          </p:nvPr>
        </p:nvSpPr>
        <p:spPr>
          <a:xfrm>
            <a:off x="885625" y="1745700"/>
            <a:ext cx="3300900" cy="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1</a:t>
            </a:r>
            <a:r>
              <a:rPr lang="it-IT"/>
              <a:t>. 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727650" y="1006400"/>
            <a:ext cx="4730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Introduction</a:t>
            </a:r>
            <a:r>
              <a:rPr lang="it-IT" sz="2400"/>
              <a:t>: AIS Background</a:t>
            </a:r>
            <a:endParaRPr sz="2400"/>
          </a:p>
        </p:txBody>
      </p:sp>
      <p:sp>
        <p:nvSpPr>
          <p:cNvPr id="186" name="Google Shape;186;p10"/>
          <p:cNvSpPr txBox="1"/>
          <p:nvPr>
            <p:ph idx="1" type="body"/>
          </p:nvPr>
        </p:nvSpPr>
        <p:spPr>
          <a:xfrm>
            <a:off x="727650" y="1786325"/>
            <a:ext cx="4488600" cy="25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a:t>AIS is a </a:t>
            </a:r>
            <a:r>
              <a:rPr b="1" lang="it-IT"/>
              <a:t>tracking system</a:t>
            </a:r>
            <a:r>
              <a:rPr lang="it-IT"/>
              <a:t> that uses transponders on ships to transmit and receive data, providing real-time information about vessel movements and characteristics.</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AIS enables effective </a:t>
            </a:r>
            <a:r>
              <a:rPr b="1" lang="it-IT"/>
              <a:t>collision avoidance</a:t>
            </a:r>
            <a:r>
              <a:rPr lang="it-IT"/>
              <a:t>, helps in </a:t>
            </a:r>
            <a:r>
              <a:rPr b="1" lang="it-IT"/>
              <a:t>search and rescue </a:t>
            </a:r>
            <a:r>
              <a:rPr lang="it-IT"/>
              <a:t>operations, and assists in the detection of potential </a:t>
            </a:r>
            <a:r>
              <a:rPr b="1" lang="it-IT"/>
              <a:t>security</a:t>
            </a:r>
            <a:r>
              <a:rPr lang="it-IT"/>
              <a:t> </a:t>
            </a:r>
            <a:r>
              <a:rPr b="1" lang="it-IT"/>
              <a:t>threats</a:t>
            </a:r>
            <a:r>
              <a:rPr lang="it-IT"/>
              <a:t>, such as piracy and smuggling.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7" name="Google Shape;187;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188" name="Google Shape;188;p1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4200"/>
              <a:buFont typeface="Arial"/>
              <a:buNone/>
            </a:pPr>
            <a:r>
              <a:rPr lang="it-IT"/>
              <a:t>Transformer-Based Model for Vessel Route Forecasting and Anomaly Detection - Alessandro Marzilli</a:t>
            </a:r>
            <a:endParaRPr/>
          </a:p>
          <a:p>
            <a:pPr indent="0" lvl="0" marL="0" rtl="0" algn="l">
              <a:spcBef>
                <a:spcPts val="0"/>
              </a:spcBef>
              <a:spcAft>
                <a:spcPts val="0"/>
              </a:spcAft>
              <a:buNone/>
            </a:pPr>
            <a:r>
              <a:t/>
            </a:r>
            <a:endParaRPr/>
          </a:p>
        </p:txBody>
      </p:sp>
      <p:pic>
        <p:nvPicPr>
          <p:cNvPr id="189" name="Google Shape;189;p10"/>
          <p:cNvPicPr preferRelativeResize="0"/>
          <p:nvPr/>
        </p:nvPicPr>
        <p:blipFill>
          <a:blip r:embed="rId3">
            <a:alphaModFix/>
          </a:blip>
          <a:stretch>
            <a:fillRect/>
          </a:stretch>
        </p:blipFill>
        <p:spPr>
          <a:xfrm>
            <a:off x="5458050" y="1275675"/>
            <a:ext cx="2958460" cy="3077302"/>
          </a:xfrm>
          <a:prstGeom prst="rect">
            <a:avLst/>
          </a:prstGeom>
          <a:noFill/>
          <a:ln>
            <a:noFill/>
          </a:ln>
        </p:spPr>
      </p:pic>
      <p:sp>
        <p:nvSpPr>
          <p:cNvPr id="190" name="Google Shape;190;p10"/>
          <p:cNvSpPr txBox="1"/>
          <p:nvPr/>
        </p:nvSpPr>
        <p:spPr>
          <a:xfrm>
            <a:off x="5458050" y="4381400"/>
            <a:ext cx="2958600" cy="230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AIS collision avoidance</a:t>
            </a:r>
            <a:endParaRPr sz="900">
              <a:solidFill>
                <a:schemeClr val="accent1"/>
              </a:solidFill>
              <a:latin typeface="Catamaran"/>
              <a:ea typeface="Catamaran"/>
              <a:cs typeface="Catamaran"/>
              <a:sym typeface="Catamar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type="title"/>
          </p:nvPr>
        </p:nvSpPr>
        <p:spPr>
          <a:xfrm>
            <a:off x="742450" y="2119218"/>
            <a:ext cx="3300900" cy="61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2"/>
              </a:buClr>
              <a:buSzPts val="2600"/>
              <a:buNone/>
            </a:pPr>
            <a:r>
              <a:rPr lang="it-IT" sz="3600"/>
              <a:t>2</a:t>
            </a:r>
            <a:r>
              <a:rPr lang="it-IT" sz="3600"/>
              <a:t>. </a:t>
            </a:r>
            <a:r>
              <a:rPr lang="it-IT"/>
              <a:t>AIS Dataset</a:t>
            </a:r>
            <a:endParaRPr/>
          </a:p>
        </p:txBody>
      </p:sp>
      <p:sp>
        <p:nvSpPr>
          <p:cNvPr id="196" name="Google Shape;196;p11"/>
          <p:cNvSpPr txBox="1"/>
          <p:nvPr>
            <p:ph idx="2" type="body"/>
          </p:nvPr>
        </p:nvSpPr>
        <p:spPr>
          <a:xfrm>
            <a:off x="4646175" y="477450"/>
            <a:ext cx="4218000" cy="19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it-IT"/>
              <a:t>The AIS dataset is </a:t>
            </a:r>
            <a:r>
              <a:rPr b="1" lang="it-IT"/>
              <a:t>h</a:t>
            </a:r>
            <a:r>
              <a:rPr b="1" i="0" lang="it-IT"/>
              <a:t>eterogeneous</a:t>
            </a:r>
            <a:r>
              <a:rPr lang="it-IT"/>
              <a:t> </a:t>
            </a:r>
            <a:r>
              <a:rPr i="0" lang="it-IT"/>
              <a:t>and </a:t>
            </a:r>
            <a:r>
              <a:rPr b="1" i="0" lang="it-IT">
                <a:latin typeface="Arial"/>
                <a:ea typeface="Arial"/>
                <a:cs typeface="Arial"/>
                <a:sym typeface="Arial"/>
              </a:rPr>
              <a:t>multimodal</a:t>
            </a:r>
            <a:r>
              <a:rPr lang="it-IT">
                <a:latin typeface="Arial"/>
                <a:ea typeface="Arial"/>
                <a:cs typeface="Arial"/>
                <a:sym typeface="Arial"/>
              </a:rPr>
              <a:t>. E</a:t>
            </a:r>
            <a:r>
              <a:rPr lang="it-IT"/>
              <a:t>ach message has multiple attributes: id, type of the ship, SOG, COG, latitude, longitude, destination, ETA, heading, name.</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it-IT"/>
              <a:t>The regions of interest (ROI) studied are from two geographical areas: </a:t>
            </a:r>
            <a:r>
              <a:rPr lang="it-IT"/>
              <a:t>the </a:t>
            </a:r>
            <a:r>
              <a:rPr b="1" lang="it-IT"/>
              <a:t>Adriatic</a:t>
            </a:r>
            <a:r>
              <a:rPr lang="it-IT"/>
              <a:t> </a:t>
            </a:r>
            <a:r>
              <a:rPr b="1" lang="it-IT"/>
              <a:t>Sea</a:t>
            </a:r>
            <a:r>
              <a:rPr lang="it-IT"/>
              <a:t> and the </a:t>
            </a:r>
            <a:r>
              <a:rPr b="1" lang="it-IT"/>
              <a:t>Tyrrhenian</a:t>
            </a:r>
            <a:r>
              <a:rPr lang="it-IT"/>
              <a:t> </a:t>
            </a:r>
            <a:r>
              <a:rPr b="1" lang="it-IT"/>
              <a:t>Sea</a:t>
            </a:r>
            <a:r>
              <a:rPr lang="it-IT"/>
              <a:t>.</a:t>
            </a:r>
            <a:endParaRPr/>
          </a:p>
        </p:txBody>
      </p:sp>
      <p:sp>
        <p:nvSpPr>
          <p:cNvPr id="197" name="Google Shape;197;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sp>
        <p:nvSpPr>
          <p:cNvPr id="198" name="Google Shape;198;p11"/>
          <p:cNvSpPr txBox="1"/>
          <p:nvPr>
            <p:ph idx="3" type="subTitle"/>
          </p:nvPr>
        </p:nvSpPr>
        <p:spPr>
          <a:xfrm>
            <a:off x="1255425" y="4700400"/>
            <a:ext cx="33009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p:txBody>
      </p:sp>
      <p:sp>
        <p:nvSpPr>
          <p:cNvPr id="199" name="Google Shape;199;p11"/>
          <p:cNvSpPr txBox="1"/>
          <p:nvPr/>
        </p:nvSpPr>
        <p:spPr>
          <a:xfrm>
            <a:off x="4997452" y="4561900"/>
            <a:ext cx="17061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From December 2021</a:t>
            </a:r>
            <a:endParaRPr/>
          </a:p>
          <a:p>
            <a:pPr indent="0" lvl="0" marL="0" rtl="0" algn="ctr">
              <a:spcBef>
                <a:spcPts val="0"/>
              </a:spcBef>
              <a:spcAft>
                <a:spcPts val="0"/>
              </a:spcAft>
              <a:buNone/>
            </a:pPr>
            <a:r>
              <a:rPr lang="it-IT" sz="900">
                <a:solidFill>
                  <a:schemeClr val="accent1"/>
                </a:solidFill>
                <a:latin typeface="Catamaran"/>
                <a:ea typeface="Catamaran"/>
                <a:cs typeface="Catamaran"/>
                <a:sym typeface="Catamaran"/>
              </a:rPr>
              <a:t>To March 2023</a:t>
            </a:r>
            <a:endParaRPr sz="900">
              <a:solidFill>
                <a:schemeClr val="accent1"/>
              </a:solidFill>
              <a:latin typeface="Catamaran"/>
              <a:ea typeface="Catamaran"/>
              <a:cs typeface="Catamaran"/>
              <a:sym typeface="Catamaran"/>
            </a:endParaRPr>
          </a:p>
        </p:txBody>
      </p:sp>
      <p:sp>
        <p:nvSpPr>
          <p:cNvPr id="200" name="Google Shape;200;p11"/>
          <p:cNvSpPr txBox="1"/>
          <p:nvPr/>
        </p:nvSpPr>
        <p:spPr>
          <a:xfrm>
            <a:off x="7057250" y="4561900"/>
            <a:ext cx="1625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From December 2021</a:t>
            </a:r>
            <a:endParaRPr/>
          </a:p>
          <a:p>
            <a:pPr indent="0" lvl="0" marL="0" rtl="0" algn="ctr">
              <a:spcBef>
                <a:spcPts val="0"/>
              </a:spcBef>
              <a:spcAft>
                <a:spcPts val="0"/>
              </a:spcAft>
              <a:buNone/>
            </a:pPr>
            <a:r>
              <a:rPr lang="it-IT" sz="900">
                <a:solidFill>
                  <a:schemeClr val="accent1"/>
                </a:solidFill>
                <a:latin typeface="Catamaran"/>
                <a:ea typeface="Catamaran"/>
                <a:cs typeface="Catamaran"/>
                <a:sym typeface="Catamaran"/>
              </a:rPr>
              <a:t>To March 2023</a:t>
            </a:r>
            <a:endParaRPr sz="900">
              <a:solidFill>
                <a:schemeClr val="accent1"/>
              </a:solidFill>
              <a:latin typeface="Catamaran"/>
              <a:ea typeface="Catamaran"/>
              <a:cs typeface="Catamaran"/>
              <a:sym typeface="Catamaran"/>
            </a:endParaRPr>
          </a:p>
        </p:txBody>
      </p:sp>
      <p:sp>
        <p:nvSpPr>
          <p:cNvPr id="201" name="Google Shape;201;p11"/>
          <p:cNvSpPr/>
          <p:nvPr/>
        </p:nvSpPr>
        <p:spPr>
          <a:xfrm rot="5400000">
            <a:off x="-1528641" y="138028"/>
            <a:ext cx="4143168" cy="3428963"/>
          </a:xfrm>
          <a:custGeom>
            <a:rect b="b" l="l" r="r" t="t"/>
            <a:pathLst>
              <a:path extrusionOk="0" h="158877" w="190119">
                <a:moveTo>
                  <a:pt x="0" y="0"/>
                </a:moveTo>
                <a:cubicBezTo>
                  <a:pt x="11952" y="0"/>
                  <a:pt x="21485" y="14694"/>
                  <a:pt x="24384" y="26289"/>
                </a:cubicBezTo>
                <a:cubicBezTo>
                  <a:pt x="28582" y="43082"/>
                  <a:pt x="25666" y="67697"/>
                  <a:pt x="41148" y="75438"/>
                </a:cubicBezTo>
                <a:cubicBezTo>
                  <a:pt x="54315" y="82022"/>
                  <a:pt x="72805" y="74606"/>
                  <a:pt x="84582" y="83439"/>
                </a:cubicBezTo>
                <a:cubicBezTo>
                  <a:pt x="88200" y="86152"/>
                  <a:pt x="92052" y="88623"/>
                  <a:pt x="95250" y="91821"/>
                </a:cubicBezTo>
                <a:cubicBezTo>
                  <a:pt x="100524" y="97095"/>
                  <a:pt x="103089" y="107279"/>
                  <a:pt x="110490" y="108204"/>
                </a:cubicBezTo>
                <a:cubicBezTo>
                  <a:pt x="129705" y="110606"/>
                  <a:pt x="153526" y="100379"/>
                  <a:pt x="168402" y="112776"/>
                </a:cubicBezTo>
                <a:cubicBezTo>
                  <a:pt x="181452" y="123651"/>
                  <a:pt x="182522" y="143684"/>
                  <a:pt x="190119" y="158877"/>
                </a:cubicBezTo>
              </a:path>
            </a:pathLst>
          </a:custGeom>
          <a:noFill/>
          <a:ln cap="flat" cmpd="sng" w="28575">
            <a:solidFill>
              <a:srgbClr val="869FB2"/>
            </a:solidFill>
            <a:prstDash val="lgDashDot"/>
            <a:round/>
            <a:headEnd len="med" w="med" type="none"/>
            <a:tailEnd len="med" w="med" type="none"/>
          </a:ln>
        </p:spPr>
      </p:sp>
      <p:sp>
        <p:nvSpPr>
          <p:cNvPr id="202" name="Google Shape;202;p11"/>
          <p:cNvSpPr/>
          <p:nvPr/>
        </p:nvSpPr>
        <p:spPr>
          <a:xfrm rot="10165350">
            <a:off x="-2601733" y="2137431"/>
            <a:ext cx="8334808" cy="5044711"/>
          </a:xfrm>
          <a:custGeom>
            <a:rect b="b" l="l" r="r" t="t"/>
            <a:pathLst>
              <a:path extrusionOk="0" h="158877" w="190119">
                <a:moveTo>
                  <a:pt x="0" y="0"/>
                </a:moveTo>
                <a:cubicBezTo>
                  <a:pt x="11952" y="0"/>
                  <a:pt x="21485" y="14694"/>
                  <a:pt x="24384" y="26289"/>
                </a:cubicBezTo>
                <a:cubicBezTo>
                  <a:pt x="28582" y="43082"/>
                  <a:pt x="25666" y="67697"/>
                  <a:pt x="41148" y="75438"/>
                </a:cubicBezTo>
                <a:cubicBezTo>
                  <a:pt x="54315" y="82022"/>
                  <a:pt x="72805" y="74606"/>
                  <a:pt x="84582" y="83439"/>
                </a:cubicBezTo>
                <a:cubicBezTo>
                  <a:pt x="88200" y="86152"/>
                  <a:pt x="92052" y="88623"/>
                  <a:pt x="95250" y="91821"/>
                </a:cubicBezTo>
                <a:cubicBezTo>
                  <a:pt x="100524" y="97095"/>
                  <a:pt x="103089" y="107279"/>
                  <a:pt x="110490" y="108204"/>
                </a:cubicBezTo>
                <a:cubicBezTo>
                  <a:pt x="129705" y="110606"/>
                  <a:pt x="153526" y="100379"/>
                  <a:pt x="168402" y="112776"/>
                </a:cubicBezTo>
                <a:cubicBezTo>
                  <a:pt x="181452" y="123651"/>
                  <a:pt x="182522" y="143684"/>
                  <a:pt x="190119" y="158877"/>
                </a:cubicBezTo>
              </a:path>
            </a:pathLst>
          </a:custGeom>
          <a:noFill/>
          <a:ln cap="flat" cmpd="sng" w="28575">
            <a:solidFill>
              <a:srgbClr val="869FB2"/>
            </a:solidFill>
            <a:prstDash val="lgDashDot"/>
            <a:round/>
            <a:headEnd len="med" w="med" type="none"/>
            <a:tailEnd len="med" w="med" type="none"/>
          </a:ln>
        </p:spPr>
      </p:sp>
      <p:grpSp>
        <p:nvGrpSpPr>
          <p:cNvPr id="203" name="Google Shape;203;p11"/>
          <p:cNvGrpSpPr/>
          <p:nvPr/>
        </p:nvGrpSpPr>
        <p:grpSpPr>
          <a:xfrm rot="344947">
            <a:off x="-26910" y="1590028"/>
            <a:ext cx="489464" cy="524967"/>
            <a:chOff x="4494325" y="935475"/>
            <a:chExt cx="1945675" cy="2086800"/>
          </a:xfrm>
        </p:grpSpPr>
        <p:sp>
          <p:nvSpPr>
            <p:cNvPr id="204" name="Google Shape;204;p11"/>
            <p:cNvSpPr/>
            <p:nvPr/>
          </p:nvSpPr>
          <p:spPr>
            <a:xfrm>
              <a:off x="5085200" y="1184700"/>
              <a:ext cx="1354800" cy="1467025"/>
            </a:xfrm>
            <a:custGeom>
              <a:rect b="b" l="l" r="r" t="t"/>
              <a:pathLst>
                <a:path extrusionOk="0" h="58681" w="54192">
                  <a:moveTo>
                    <a:pt x="52952" y="1"/>
                  </a:moveTo>
                  <a:cubicBezTo>
                    <a:pt x="52868" y="1"/>
                    <a:pt x="52786" y="12"/>
                    <a:pt x="52708" y="36"/>
                  </a:cubicBezTo>
                  <a:cubicBezTo>
                    <a:pt x="42379" y="3249"/>
                    <a:pt x="33502" y="8900"/>
                    <a:pt x="26669" y="16540"/>
                  </a:cubicBezTo>
                  <a:lnTo>
                    <a:pt x="1169" y="45048"/>
                  </a:lnTo>
                  <a:cubicBezTo>
                    <a:pt x="91" y="46253"/>
                    <a:pt x="0" y="48118"/>
                    <a:pt x="958" y="49695"/>
                  </a:cubicBezTo>
                  <a:cubicBezTo>
                    <a:pt x="3281" y="53515"/>
                    <a:pt x="6469" y="56365"/>
                    <a:pt x="10522" y="58250"/>
                  </a:cubicBezTo>
                  <a:cubicBezTo>
                    <a:pt x="11145" y="58540"/>
                    <a:pt x="11793" y="58680"/>
                    <a:pt x="12415" y="58680"/>
                  </a:cubicBezTo>
                  <a:cubicBezTo>
                    <a:pt x="13463" y="58680"/>
                    <a:pt x="14441" y="58282"/>
                    <a:pt x="15118" y="57525"/>
                  </a:cubicBezTo>
                  <a:lnTo>
                    <a:pt x="40617" y="29017"/>
                  </a:lnTo>
                  <a:cubicBezTo>
                    <a:pt x="47451" y="21377"/>
                    <a:pt x="52090" y="11931"/>
                    <a:pt x="54129" y="1306"/>
                  </a:cubicBezTo>
                  <a:cubicBezTo>
                    <a:pt x="54191" y="978"/>
                    <a:pt x="54036" y="593"/>
                    <a:pt x="53733" y="321"/>
                  </a:cubicBezTo>
                  <a:lnTo>
                    <a:pt x="53731" y="321"/>
                  </a:lnTo>
                  <a:cubicBezTo>
                    <a:pt x="53501" y="115"/>
                    <a:pt x="53216" y="1"/>
                    <a:pt x="52952"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4878450" y="935475"/>
              <a:ext cx="1520300" cy="1646175"/>
            </a:xfrm>
            <a:custGeom>
              <a:rect b="b" l="l" r="r" t="t"/>
              <a:pathLst>
                <a:path extrusionOk="0" h="65847" w="60812">
                  <a:moveTo>
                    <a:pt x="59420" y="0"/>
                  </a:moveTo>
                  <a:cubicBezTo>
                    <a:pt x="59326" y="0"/>
                    <a:pt x="59234" y="14"/>
                    <a:pt x="59147" y="40"/>
                  </a:cubicBezTo>
                  <a:cubicBezTo>
                    <a:pt x="47556" y="3645"/>
                    <a:pt x="37596" y="9987"/>
                    <a:pt x="29927" y="18560"/>
                  </a:cubicBezTo>
                  <a:lnTo>
                    <a:pt x="1312" y="50549"/>
                  </a:lnTo>
                  <a:cubicBezTo>
                    <a:pt x="102" y="51902"/>
                    <a:pt x="1" y="53994"/>
                    <a:pt x="1077" y="55765"/>
                  </a:cubicBezTo>
                  <a:cubicBezTo>
                    <a:pt x="3682" y="60051"/>
                    <a:pt x="7260" y="63250"/>
                    <a:pt x="11808" y="65363"/>
                  </a:cubicBezTo>
                  <a:cubicBezTo>
                    <a:pt x="12508" y="65689"/>
                    <a:pt x="13235" y="65846"/>
                    <a:pt x="13933" y="65846"/>
                  </a:cubicBezTo>
                  <a:cubicBezTo>
                    <a:pt x="15109" y="65846"/>
                    <a:pt x="16206" y="65399"/>
                    <a:pt x="16965" y="64551"/>
                  </a:cubicBezTo>
                  <a:lnTo>
                    <a:pt x="45579" y="32560"/>
                  </a:lnTo>
                  <a:cubicBezTo>
                    <a:pt x="53248" y="23988"/>
                    <a:pt x="58452" y="13388"/>
                    <a:pt x="60741" y="1466"/>
                  </a:cubicBezTo>
                  <a:cubicBezTo>
                    <a:pt x="60812" y="1097"/>
                    <a:pt x="60637" y="664"/>
                    <a:pt x="60296" y="359"/>
                  </a:cubicBezTo>
                  <a:lnTo>
                    <a:pt x="60296" y="361"/>
                  </a:lnTo>
                  <a:cubicBezTo>
                    <a:pt x="60038" y="129"/>
                    <a:pt x="59717" y="0"/>
                    <a:pt x="5942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4919050" y="1068925"/>
              <a:ext cx="1357750" cy="1394650"/>
            </a:xfrm>
            <a:custGeom>
              <a:rect b="b" l="l" r="r" t="t"/>
              <a:pathLst>
                <a:path extrusionOk="0" h="55786" w="54310">
                  <a:moveTo>
                    <a:pt x="53096" y="1"/>
                  </a:moveTo>
                  <a:cubicBezTo>
                    <a:pt x="53015" y="1"/>
                    <a:pt x="52937" y="11"/>
                    <a:pt x="52864" y="33"/>
                  </a:cubicBezTo>
                  <a:cubicBezTo>
                    <a:pt x="42386" y="3101"/>
                    <a:pt x="33437" y="8674"/>
                    <a:pt x="26610" y="16305"/>
                  </a:cubicBezTo>
                  <a:lnTo>
                    <a:pt x="1135" y="44786"/>
                  </a:lnTo>
                  <a:cubicBezTo>
                    <a:pt x="57" y="45990"/>
                    <a:pt x="1" y="47884"/>
                    <a:pt x="1009" y="49505"/>
                  </a:cubicBezTo>
                  <a:cubicBezTo>
                    <a:pt x="2553" y="51985"/>
                    <a:pt x="4441" y="54078"/>
                    <a:pt x="6676" y="55786"/>
                  </a:cubicBezTo>
                  <a:cubicBezTo>
                    <a:pt x="4940" y="54270"/>
                    <a:pt x="3436" y="52491"/>
                    <a:pt x="2168" y="50451"/>
                  </a:cubicBezTo>
                  <a:cubicBezTo>
                    <a:pt x="1159" y="48830"/>
                    <a:pt x="1217" y="46938"/>
                    <a:pt x="2295" y="45733"/>
                  </a:cubicBezTo>
                  <a:lnTo>
                    <a:pt x="27768" y="17253"/>
                  </a:lnTo>
                  <a:cubicBezTo>
                    <a:pt x="34596" y="9621"/>
                    <a:pt x="43545" y="4048"/>
                    <a:pt x="54023" y="980"/>
                  </a:cubicBezTo>
                  <a:cubicBezTo>
                    <a:pt x="54095" y="959"/>
                    <a:pt x="54173" y="948"/>
                    <a:pt x="54252" y="948"/>
                  </a:cubicBezTo>
                  <a:cubicBezTo>
                    <a:pt x="54271" y="948"/>
                    <a:pt x="54290" y="949"/>
                    <a:pt x="54309" y="950"/>
                  </a:cubicBezTo>
                  <a:cubicBezTo>
                    <a:pt x="54246" y="732"/>
                    <a:pt x="54108" y="515"/>
                    <a:pt x="53914" y="342"/>
                  </a:cubicBezTo>
                  <a:cubicBezTo>
                    <a:pt x="53670" y="123"/>
                    <a:pt x="53370" y="1"/>
                    <a:pt x="53096"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4948025" y="1092625"/>
              <a:ext cx="1330025" cy="1447575"/>
            </a:xfrm>
            <a:custGeom>
              <a:rect b="b" l="l" r="r" t="t"/>
              <a:pathLst>
                <a:path extrusionOk="0" h="57903" w="53201">
                  <a:moveTo>
                    <a:pt x="53093" y="0"/>
                  </a:moveTo>
                  <a:cubicBezTo>
                    <a:pt x="53014" y="0"/>
                    <a:pt x="52936" y="11"/>
                    <a:pt x="52864" y="32"/>
                  </a:cubicBezTo>
                  <a:cubicBezTo>
                    <a:pt x="42386" y="3100"/>
                    <a:pt x="33437" y="8673"/>
                    <a:pt x="26611" y="16305"/>
                  </a:cubicBezTo>
                  <a:lnTo>
                    <a:pt x="1136" y="44785"/>
                  </a:lnTo>
                  <a:cubicBezTo>
                    <a:pt x="58" y="45989"/>
                    <a:pt x="0" y="47882"/>
                    <a:pt x="1009" y="49503"/>
                  </a:cubicBezTo>
                  <a:cubicBezTo>
                    <a:pt x="2279" y="51543"/>
                    <a:pt x="3781" y="53322"/>
                    <a:pt x="5517" y="54838"/>
                  </a:cubicBezTo>
                  <a:cubicBezTo>
                    <a:pt x="6817" y="55833"/>
                    <a:pt x="8234" y="56695"/>
                    <a:pt x="9769" y="57428"/>
                  </a:cubicBezTo>
                  <a:cubicBezTo>
                    <a:pt x="10437" y="57747"/>
                    <a:pt x="11129" y="57902"/>
                    <a:pt x="11788" y="57902"/>
                  </a:cubicBezTo>
                  <a:cubicBezTo>
                    <a:pt x="12827" y="57902"/>
                    <a:pt x="13785" y="57516"/>
                    <a:pt x="14445" y="56779"/>
                  </a:cubicBezTo>
                  <a:lnTo>
                    <a:pt x="39920" y="28300"/>
                  </a:lnTo>
                  <a:cubicBezTo>
                    <a:pt x="46746" y="20667"/>
                    <a:pt x="51299" y="11158"/>
                    <a:pt x="53179" y="401"/>
                  </a:cubicBezTo>
                  <a:cubicBezTo>
                    <a:pt x="53201" y="275"/>
                    <a:pt x="53189" y="138"/>
                    <a:pt x="53150" y="2"/>
                  </a:cubicBezTo>
                  <a:cubicBezTo>
                    <a:pt x="53131" y="1"/>
                    <a:pt x="53112" y="0"/>
                    <a:pt x="53093" y="0"/>
                  </a:cubicBezTo>
                  <a:close/>
                </a:path>
              </a:pathLst>
            </a:custGeom>
            <a:solidFill>
              <a:srgbClr val="FEFD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4987675" y="1307450"/>
              <a:ext cx="1122600" cy="1145175"/>
            </a:xfrm>
            <a:custGeom>
              <a:rect b="b" l="l" r="r" t="t"/>
              <a:pathLst>
                <a:path extrusionOk="0" h="45807" w="44904">
                  <a:moveTo>
                    <a:pt x="34733" y="1"/>
                  </a:moveTo>
                  <a:cubicBezTo>
                    <a:pt x="32316" y="1"/>
                    <a:pt x="29908" y="991"/>
                    <a:pt x="28170" y="2935"/>
                  </a:cubicBezTo>
                  <a:lnTo>
                    <a:pt x="3241" y="30803"/>
                  </a:lnTo>
                  <a:cubicBezTo>
                    <a:pt x="0" y="34426"/>
                    <a:pt x="310" y="39991"/>
                    <a:pt x="3933" y="43232"/>
                  </a:cubicBezTo>
                  <a:lnTo>
                    <a:pt x="4305" y="43565"/>
                  </a:lnTo>
                  <a:cubicBezTo>
                    <a:pt x="5985" y="45067"/>
                    <a:pt x="8081" y="45806"/>
                    <a:pt x="10170" y="45806"/>
                  </a:cubicBezTo>
                  <a:cubicBezTo>
                    <a:pt x="12588" y="45806"/>
                    <a:pt x="14995" y="44816"/>
                    <a:pt x="16734" y="42872"/>
                  </a:cubicBezTo>
                  <a:lnTo>
                    <a:pt x="41662" y="15002"/>
                  </a:lnTo>
                  <a:cubicBezTo>
                    <a:pt x="44903" y="11379"/>
                    <a:pt x="44593" y="5815"/>
                    <a:pt x="40970" y="2574"/>
                  </a:cubicBezTo>
                  <a:lnTo>
                    <a:pt x="40598" y="2242"/>
                  </a:lnTo>
                  <a:cubicBezTo>
                    <a:pt x="38919" y="740"/>
                    <a:pt x="36822" y="1"/>
                    <a:pt x="34733" y="1"/>
                  </a:cubicBezTo>
                  <a:close/>
                </a:path>
              </a:pathLst>
            </a:custGeom>
            <a:solidFill>
              <a:srgbClr val="6F0A19">
                <a:alpha val="2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a:off x="5104425" y="1743025"/>
              <a:ext cx="597725" cy="585500"/>
            </a:xfrm>
            <a:custGeom>
              <a:rect b="b" l="l" r="r" t="t"/>
              <a:pathLst>
                <a:path extrusionOk="0" h="23420" w="23909">
                  <a:moveTo>
                    <a:pt x="11655" y="0"/>
                  </a:moveTo>
                  <a:lnTo>
                    <a:pt x="2682" y="10032"/>
                  </a:lnTo>
                  <a:lnTo>
                    <a:pt x="2682" y="10031"/>
                  </a:lnTo>
                  <a:lnTo>
                    <a:pt x="2682" y="10031"/>
                  </a:lnTo>
                  <a:cubicBezTo>
                    <a:pt x="1" y="13030"/>
                    <a:pt x="257" y="17636"/>
                    <a:pt x="3256" y="20318"/>
                  </a:cubicBezTo>
                  <a:lnTo>
                    <a:pt x="4648" y="21564"/>
                  </a:lnTo>
                  <a:cubicBezTo>
                    <a:pt x="6039" y="22808"/>
                    <a:pt x="7774" y="23420"/>
                    <a:pt x="9503" y="23420"/>
                  </a:cubicBezTo>
                  <a:cubicBezTo>
                    <a:pt x="11504" y="23420"/>
                    <a:pt x="13496" y="22600"/>
                    <a:pt x="14935" y="20992"/>
                  </a:cubicBezTo>
                  <a:lnTo>
                    <a:pt x="23908" y="10960"/>
                  </a:lnTo>
                  <a:lnTo>
                    <a:pt x="116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a:off x="5390350" y="1407475"/>
              <a:ext cx="628125" cy="614475"/>
            </a:xfrm>
            <a:custGeom>
              <a:rect b="b" l="l" r="r" t="t"/>
              <a:pathLst>
                <a:path extrusionOk="0" h="24579" w="25125">
                  <a:moveTo>
                    <a:pt x="15120" y="0"/>
                  </a:moveTo>
                  <a:cubicBezTo>
                    <a:pt x="13095" y="0"/>
                    <a:pt x="11119" y="796"/>
                    <a:pt x="9707" y="2375"/>
                  </a:cubicBezTo>
                  <a:lnTo>
                    <a:pt x="0" y="13227"/>
                  </a:lnTo>
                  <a:lnTo>
                    <a:pt x="218" y="13422"/>
                  </a:lnTo>
                  <a:lnTo>
                    <a:pt x="9192" y="3391"/>
                  </a:lnTo>
                  <a:cubicBezTo>
                    <a:pt x="10631" y="1782"/>
                    <a:pt x="12622" y="963"/>
                    <a:pt x="14623" y="963"/>
                  </a:cubicBezTo>
                  <a:cubicBezTo>
                    <a:pt x="16352" y="963"/>
                    <a:pt x="18088" y="1575"/>
                    <a:pt x="19478" y="2819"/>
                  </a:cubicBezTo>
                  <a:lnTo>
                    <a:pt x="20871" y="4064"/>
                  </a:lnTo>
                  <a:cubicBezTo>
                    <a:pt x="23870" y="6747"/>
                    <a:pt x="24127" y="11351"/>
                    <a:pt x="21444" y="14351"/>
                  </a:cubicBezTo>
                  <a:lnTo>
                    <a:pt x="12471" y="24382"/>
                  </a:lnTo>
                  <a:lnTo>
                    <a:pt x="12689" y="24578"/>
                  </a:lnTo>
                  <a:lnTo>
                    <a:pt x="22397" y="13726"/>
                  </a:lnTo>
                  <a:cubicBezTo>
                    <a:pt x="25124" y="10676"/>
                    <a:pt x="24717" y="5863"/>
                    <a:pt x="21488" y="2974"/>
                  </a:cubicBezTo>
                  <a:lnTo>
                    <a:pt x="20493" y="2084"/>
                  </a:lnTo>
                  <a:cubicBezTo>
                    <a:pt x="18936" y="691"/>
                    <a:pt x="17006" y="0"/>
                    <a:pt x="15120"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a:off x="5395800" y="1431525"/>
              <a:ext cx="597700" cy="585500"/>
            </a:xfrm>
            <a:custGeom>
              <a:rect b="b" l="l" r="r" t="t"/>
              <a:pathLst>
                <a:path extrusionOk="0" h="23420" w="23908">
                  <a:moveTo>
                    <a:pt x="14405" y="1"/>
                  </a:moveTo>
                  <a:cubicBezTo>
                    <a:pt x="12404" y="1"/>
                    <a:pt x="10413" y="820"/>
                    <a:pt x="8974" y="2429"/>
                  </a:cubicBezTo>
                  <a:lnTo>
                    <a:pt x="0" y="12460"/>
                  </a:lnTo>
                  <a:lnTo>
                    <a:pt x="12253" y="23420"/>
                  </a:lnTo>
                  <a:lnTo>
                    <a:pt x="21226" y="13389"/>
                  </a:lnTo>
                  <a:cubicBezTo>
                    <a:pt x="23908" y="10389"/>
                    <a:pt x="23652" y="5785"/>
                    <a:pt x="20653" y="3102"/>
                  </a:cubicBezTo>
                  <a:lnTo>
                    <a:pt x="19260" y="1857"/>
                  </a:lnTo>
                  <a:cubicBezTo>
                    <a:pt x="17870" y="613"/>
                    <a:pt x="16134" y="1"/>
                    <a:pt x="14405" y="1"/>
                  </a:cubicBezTo>
                  <a:close/>
                </a:path>
              </a:pathLst>
            </a:custGeom>
            <a:solidFill>
              <a:srgbClr val="FFFFFF">
                <a:alpha val="37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247175" y="1927600"/>
              <a:ext cx="160425" cy="275975"/>
            </a:xfrm>
            <a:custGeom>
              <a:rect b="b" l="l" r="r" t="t"/>
              <a:pathLst>
                <a:path extrusionOk="0" h="11039" w="6417">
                  <a:moveTo>
                    <a:pt x="5523" y="1"/>
                  </a:moveTo>
                  <a:cubicBezTo>
                    <a:pt x="5499" y="1"/>
                    <a:pt x="5474" y="11"/>
                    <a:pt x="5457" y="30"/>
                  </a:cubicBezTo>
                  <a:lnTo>
                    <a:pt x="32" y="6095"/>
                  </a:lnTo>
                  <a:cubicBezTo>
                    <a:pt x="0" y="6132"/>
                    <a:pt x="3" y="6187"/>
                    <a:pt x="40" y="6219"/>
                  </a:cubicBezTo>
                  <a:lnTo>
                    <a:pt x="5402" y="11015"/>
                  </a:lnTo>
                  <a:cubicBezTo>
                    <a:pt x="5418" y="11031"/>
                    <a:pt x="5439" y="11038"/>
                    <a:pt x="5460" y="11038"/>
                  </a:cubicBezTo>
                  <a:cubicBezTo>
                    <a:pt x="5484" y="11038"/>
                    <a:pt x="5508" y="11028"/>
                    <a:pt x="5526" y="11009"/>
                  </a:cubicBezTo>
                  <a:lnTo>
                    <a:pt x="5554" y="10977"/>
                  </a:lnTo>
                  <a:lnTo>
                    <a:pt x="1028" y="6927"/>
                  </a:lnTo>
                  <a:cubicBezTo>
                    <a:pt x="992" y="6895"/>
                    <a:pt x="988" y="6839"/>
                    <a:pt x="1020" y="6803"/>
                  </a:cubicBezTo>
                  <a:lnTo>
                    <a:pt x="6417" y="770"/>
                  </a:lnTo>
                  <a:lnTo>
                    <a:pt x="5583" y="23"/>
                  </a:lnTo>
                  <a:cubicBezTo>
                    <a:pt x="5566" y="8"/>
                    <a:pt x="5544" y="1"/>
                    <a:pt x="5523" y="1"/>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a:off x="5271875" y="1946825"/>
              <a:ext cx="249875" cy="255200"/>
            </a:xfrm>
            <a:custGeom>
              <a:rect b="b" l="l" r="r" t="t"/>
              <a:pathLst>
                <a:path extrusionOk="0" h="10208" w="9995">
                  <a:moveTo>
                    <a:pt x="9956" y="4050"/>
                  </a:moveTo>
                  <a:lnTo>
                    <a:pt x="5429" y="1"/>
                  </a:lnTo>
                  <a:lnTo>
                    <a:pt x="32" y="6034"/>
                  </a:lnTo>
                  <a:cubicBezTo>
                    <a:pt x="0" y="6070"/>
                    <a:pt x="4" y="6126"/>
                    <a:pt x="40" y="6158"/>
                  </a:cubicBezTo>
                  <a:lnTo>
                    <a:pt x="4566" y="10208"/>
                  </a:lnTo>
                  <a:lnTo>
                    <a:pt x="9963" y="4174"/>
                  </a:lnTo>
                  <a:cubicBezTo>
                    <a:pt x="9995" y="4138"/>
                    <a:pt x="9992" y="4083"/>
                    <a:pt x="9956" y="4050"/>
                  </a:cubicBezTo>
                  <a:close/>
                </a:path>
              </a:pathLst>
            </a:custGeom>
            <a:solidFill>
              <a:srgbClr val="BFE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a:off x="5271875" y="1946825"/>
              <a:ext cx="249875" cy="255200"/>
            </a:xfrm>
            <a:custGeom>
              <a:rect b="b" l="l" r="r" t="t"/>
              <a:pathLst>
                <a:path extrusionOk="0" h="10208" w="9995">
                  <a:moveTo>
                    <a:pt x="5429" y="1"/>
                  </a:moveTo>
                  <a:lnTo>
                    <a:pt x="32" y="6034"/>
                  </a:lnTo>
                  <a:cubicBezTo>
                    <a:pt x="0" y="6070"/>
                    <a:pt x="4" y="6126"/>
                    <a:pt x="40" y="6158"/>
                  </a:cubicBezTo>
                  <a:lnTo>
                    <a:pt x="4566" y="10208"/>
                  </a:lnTo>
                  <a:lnTo>
                    <a:pt x="9963" y="4174"/>
                  </a:lnTo>
                  <a:cubicBezTo>
                    <a:pt x="9995" y="4138"/>
                    <a:pt x="9992" y="4083"/>
                    <a:pt x="9956" y="4050"/>
                  </a:cubicBezTo>
                  <a:lnTo>
                    <a:pt x="5429" y="1"/>
                  </a:ln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5657400" y="1595450"/>
              <a:ext cx="173475" cy="155500"/>
            </a:xfrm>
            <a:custGeom>
              <a:rect b="b" l="l" r="r" t="t"/>
              <a:pathLst>
                <a:path extrusionOk="0" h="6220" w="6939">
                  <a:moveTo>
                    <a:pt x="1575" y="1"/>
                  </a:moveTo>
                  <a:cubicBezTo>
                    <a:pt x="1187" y="1"/>
                    <a:pt x="800" y="160"/>
                    <a:pt x="521" y="472"/>
                  </a:cubicBezTo>
                  <a:cubicBezTo>
                    <a:pt x="0" y="1054"/>
                    <a:pt x="50" y="1948"/>
                    <a:pt x="632" y="2469"/>
                  </a:cubicBezTo>
                  <a:lnTo>
                    <a:pt x="4423" y="5859"/>
                  </a:lnTo>
                  <a:cubicBezTo>
                    <a:pt x="4693" y="6100"/>
                    <a:pt x="5030" y="6219"/>
                    <a:pt x="5365" y="6219"/>
                  </a:cubicBezTo>
                  <a:cubicBezTo>
                    <a:pt x="5753" y="6219"/>
                    <a:pt x="6140" y="6060"/>
                    <a:pt x="6420" y="5748"/>
                  </a:cubicBezTo>
                  <a:cubicBezTo>
                    <a:pt x="6939" y="5167"/>
                    <a:pt x="6890" y="4273"/>
                    <a:pt x="6309" y="3752"/>
                  </a:cubicBezTo>
                  <a:lnTo>
                    <a:pt x="2516" y="361"/>
                  </a:lnTo>
                  <a:cubicBezTo>
                    <a:pt x="2247" y="119"/>
                    <a:pt x="1910" y="1"/>
                    <a:pt x="1575"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5662125" y="1578800"/>
              <a:ext cx="173500" cy="155475"/>
            </a:xfrm>
            <a:custGeom>
              <a:rect b="b" l="l" r="r" t="t"/>
              <a:pathLst>
                <a:path extrusionOk="0" h="6219" w="6940">
                  <a:moveTo>
                    <a:pt x="1576" y="0"/>
                  </a:moveTo>
                  <a:cubicBezTo>
                    <a:pt x="1188" y="0"/>
                    <a:pt x="801" y="159"/>
                    <a:pt x="522" y="471"/>
                  </a:cubicBezTo>
                  <a:cubicBezTo>
                    <a:pt x="1" y="1054"/>
                    <a:pt x="50" y="1947"/>
                    <a:pt x="633" y="2468"/>
                  </a:cubicBezTo>
                  <a:lnTo>
                    <a:pt x="4424" y="5859"/>
                  </a:lnTo>
                  <a:cubicBezTo>
                    <a:pt x="4693" y="6100"/>
                    <a:pt x="5029" y="6218"/>
                    <a:pt x="5365" y="6218"/>
                  </a:cubicBezTo>
                  <a:cubicBezTo>
                    <a:pt x="5753" y="6218"/>
                    <a:pt x="6140" y="6059"/>
                    <a:pt x="6419" y="5748"/>
                  </a:cubicBezTo>
                  <a:cubicBezTo>
                    <a:pt x="6940" y="5165"/>
                    <a:pt x="6891" y="4272"/>
                    <a:pt x="6308" y="3752"/>
                  </a:cubicBezTo>
                  <a:lnTo>
                    <a:pt x="2517" y="360"/>
                  </a:lnTo>
                  <a:cubicBezTo>
                    <a:pt x="2248" y="119"/>
                    <a:pt x="1911" y="0"/>
                    <a:pt x="1576"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6093575" y="2058375"/>
              <a:ext cx="259400" cy="292450"/>
            </a:xfrm>
            <a:custGeom>
              <a:rect b="b" l="l" r="r" t="t"/>
              <a:pathLst>
                <a:path extrusionOk="0" h="11698" w="10376">
                  <a:moveTo>
                    <a:pt x="9859" y="0"/>
                  </a:moveTo>
                  <a:cubicBezTo>
                    <a:pt x="9853" y="749"/>
                    <a:pt x="9815" y="1487"/>
                    <a:pt x="9732" y="2215"/>
                  </a:cubicBezTo>
                  <a:cubicBezTo>
                    <a:pt x="9658" y="2943"/>
                    <a:pt x="9528" y="3660"/>
                    <a:pt x="9360" y="4356"/>
                  </a:cubicBezTo>
                  <a:cubicBezTo>
                    <a:pt x="9019" y="5747"/>
                    <a:pt x="8464" y="7067"/>
                    <a:pt x="7602" y="8145"/>
                  </a:cubicBezTo>
                  <a:cubicBezTo>
                    <a:pt x="6738" y="9218"/>
                    <a:pt x="5585" y="10042"/>
                    <a:pt x="4259" y="10553"/>
                  </a:cubicBezTo>
                  <a:cubicBezTo>
                    <a:pt x="2937" y="11080"/>
                    <a:pt x="1489" y="11347"/>
                    <a:pt x="1" y="11531"/>
                  </a:cubicBezTo>
                  <a:cubicBezTo>
                    <a:pt x="617" y="11640"/>
                    <a:pt x="1246" y="11698"/>
                    <a:pt x="1878" y="11698"/>
                  </a:cubicBezTo>
                  <a:cubicBezTo>
                    <a:pt x="2762" y="11698"/>
                    <a:pt x="3653" y="11586"/>
                    <a:pt x="4527" y="11349"/>
                  </a:cubicBezTo>
                  <a:cubicBezTo>
                    <a:pt x="6025" y="10950"/>
                    <a:pt x="7442" y="10057"/>
                    <a:pt x="8436" y="8811"/>
                  </a:cubicBezTo>
                  <a:cubicBezTo>
                    <a:pt x="9434" y="7560"/>
                    <a:pt x="9977" y="6027"/>
                    <a:pt x="10182" y="4509"/>
                  </a:cubicBezTo>
                  <a:cubicBezTo>
                    <a:pt x="10375" y="2987"/>
                    <a:pt x="10289" y="1443"/>
                    <a:pt x="9859"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a:off x="5328075" y="1507925"/>
              <a:ext cx="1034225" cy="1514350"/>
            </a:xfrm>
            <a:custGeom>
              <a:rect b="b" l="l" r="r" t="t"/>
              <a:pathLst>
                <a:path extrusionOk="0" h="60574" w="41369">
                  <a:moveTo>
                    <a:pt x="34596" y="25474"/>
                  </a:moveTo>
                  <a:cubicBezTo>
                    <a:pt x="34624" y="25474"/>
                    <a:pt x="34651" y="25479"/>
                    <a:pt x="34677" y="25490"/>
                  </a:cubicBezTo>
                  <a:cubicBezTo>
                    <a:pt x="34864" y="25572"/>
                    <a:pt x="34890" y="25931"/>
                    <a:pt x="34733" y="26291"/>
                  </a:cubicBezTo>
                  <a:cubicBezTo>
                    <a:pt x="34598" y="26602"/>
                    <a:pt x="34373" y="26814"/>
                    <a:pt x="34194" y="26814"/>
                  </a:cubicBezTo>
                  <a:cubicBezTo>
                    <a:pt x="34165" y="26814"/>
                    <a:pt x="34138" y="26809"/>
                    <a:pt x="34112" y="26797"/>
                  </a:cubicBezTo>
                  <a:cubicBezTo>
                    <a:pt x="33923" y="26716"/>
                    <a:pt x="33898" y="26358"/>
                    <a:pt x="34054" y="25997"/>
                  </a:cubicBezTo>
                  <a:cubicBezTo>
                    <a:pt x="34189" y="25685"/>
                    <a:pt x="34416" y="25474"/>
                    <a:pt x="34596" y="25474"/>
                  </a:cubicBezTo>
                  <a:close/>
                  <a:moveTo>
                    <a:pt x="27512" y="30704"/>
                  </a:moveTo>
                  <a:cubicBezTo>
                    <a:pt x="27530" y="30704"/>
                    <a:pt x="27548" y="30708"/>
                    <a:pt x="27565" y="30715"/>
                  </a:cubicBezTo>
                  <a:cubicBezTo>
                    <a:pt x="27686" y="30768"/>
                    <a:pt x="27703" y="31000"/>
                    <a:pt x="27602" y="31234"/>
                  </a:cubicBezTo>
                  <a:cubicBezTo>
                    <a:pt x="27514" y="31436"/>
                    <a:pt x="27368" y="31573"/>
                    <a:pt x="27251" y="31573"/>
                  </a:cubicBezTo>
                  <a:cubicBezTo>
                    <a:pt x="27232" y="31573"/>
                    <a:pt x="27215" y="31570"/>
                    <a:pt x="27198" y="31562"/>
                  </a:cubicBezTo>
                  <a:cubicBezTo>
                    <a:pt x="27076" y="31511"/>
                    <a:pt x="27060" y="31278"/>
                    <a:pt x="27160" y="31043"/>
                  </a:cubicBezTo>
                  <a:cubicBezTo>
                    <a:pt x="27248" y="30841"/>
                    <a:pt x="27395" y="30704"/>
                    <a:pt x="27512" y="30704"/>
                  </a:cubicBezTo>
                  <a:close/>
                  <a:moveTo>
                    <a:pt x="19718" y="32439"/>
                  </a:moveTo>
                  <a:cubicBezTo>
                    <a:pt x="19767" y="32439"/>
                    <a:pt x="19807" y="32452"/>
                    <a:pt x="19838" y="32478"/>
                  </a:cubicBezTo>
                  <a:cubicBezTo>
                    <a:pt x="20010" y="32624"/>
                    <a:pt x="19807" y="33141"/>
                    <a:pt x="19387" y="33633"/>
                  </a:cubicBezTo>
                  <a:cubicBezTo>
                    <a:pt x="19043" y="34036"/>
                    <a:pt x="18659" y="34297"/>
                    <a:pt x="18437" y="34297"/>
                  </a:cubicBezTo>
                  <a:cubicBezTo>
                    <a:pt x="18388" y="34297"/>
                    <a:pt x="18347" y="34284"/>
                    <a:pt x="18316" y="34258"/>
                  </a:cubicBezTo>
                  <a:cubicBezTo>
                    <a:pt x="18146" y="34112"/>
                    <a:pt x="18347" y="33595"/>
                    <a:pt x="18767" y="33103"/>
                  </a:cubicBezTo>
                  <a:cubicBezTo>
                    <a:pt x="19113" y="32700"/>
                    <a:pt x="19497" y="32439"/>
                    <a:pt x="19718" y="32439"/>
                  </a:cubicBezTo>
                  <a:close/>
                  <a:moveTo>
                    <a:pt x="15187" y="39835"/>
                  </a:moveTo>
                  <a:cubicBezTo>
                    <a:pt x="15205" y="39835"/>
                    <a:pt x="15223" y="39838"/>
                    <a:pt x="15240" y="39846"/>
                  </a:cubicBezTo>
                  <a:cubicBezTo>
                    <a:pt x="15361" y="39899"/>
                    <a:pt x="15378" y="40131"/>
                    <a:pt x="15277" y="40365"/>
                  </a:cubicBezTo>
                  <a:cubicBezTo>
                    <a:pt x="15189" y="40567"/>
                    <a:pt x="15043" y="40704"/>
                    <a:pt x="14926" y="40704"/>
                  </a:cubicBezTo>
                  <a:cubicBezTo>
                    <a:pt x="14907" y="40704"/>
                    <a:pt x="14890" y="40700"/>
                    <a:pt x="14873" y="40693"/>
                  </a:cubicBezTo>
                  <a:cubicBezTo>
                    <a:pt x="14752" y="40640"/>
                    <a:pt x="14735" y="40409"/>
                    <a:pt x="14835" y="40174"/>
                  </a:cubicBezTo>
                  <a:cubicBezTo>
                    <a:pt x="14923" y="39972"/>
                    <a:pt x="15070" y="39835"/>
                    <a:pt x="15187" y="39835"/>
                  </a:cubicBezTo>
                  <a:close/>
                  <a:moveTo>
                    <a:pt x="14137" y="43113"/>
                  </a:moveTo>
                  <a:cubicBezTo>
                    <a:pt x="14158" y="43113"/>
                    <a:pt x="14178" y="43117"/>
                    <a:pt x="14197" y="43125"/>
                  </a:cubicBezTo>
                  <a:cubicBezTo>
                    <a:pt x="14334" y="43185"/>
                    <a:pt x="14354" y="43447"/>
                    <a:pt x="14239" y="43712"/>
                  </a:cubicBezTo>
                  <a:cubicBezTo>
                    <a:pt x="14141" y="43940"/>
                    <a:pt x="13975" y="44094"/>
                    <a:pt x="13843" y="44094"/>
                  </a:cubicBezTo>
                  <a:cubicBezTo>
                    <a:pt x="13822" y="44094"/>
                    <a:pt x="13802" y="44090"/>
                    <a:pt x="13783" y="44082"/>
                  </a:cubicBezTo>
                  <a:cubicBezTo>
                    <a:pt x="13646" y="44023"/>
                    <a:pt x="13626" y="43761"/>
                    <a:pt x="13741" y="43496"/>
                  </a:cubicBezTo>
                  <a:cubicBezTo>
                    <a:pt x="13839" y="43267"/>
                    <a:pt x="14005" y="43113"/>
                    <a:pt x="14137" y="43113"/>
                  </a:cubicBezTo>
                  <a:close/>
                  <a:moveTo>
                    <a:pt x="15593" y="42938"/>
                  </a:moveTo>
                  <a:cubicBezTo>
                    <a:pt x="15633" y="42938"/>
                    <a:pt x="15672" y="42945"/>
                    <a:pt x="15709" y="42961"/>
                  </a:cubicBezTo>
                  <a:cubicBezTo>
                    <a:pt x="15972" y="43076"/>
                    <a:pt x="16008" y="43580"/>
                    <a:pt x="15789" y="44089"/>
                  </a:cubicBezTo>
                  <a:cubicBezTo>
                    <a:pt x="15599" y="44528"/>
                    <a:pt x="15281" y="44825"/>
                    <a:pt x="15028" y="44825"/>
                  </a:cubicBezTo>
                  <a:cubicBezTo>
                    <a:pt x="14987" y="44825"/>
                    <a:pt x="14948" y="44818"/>
                    <a:pt x="14912" y="44802"/>
                  </a:cubicBezTo>
                  <a:cubicBezTo>
                    <a:pt x="14648" y="44688"/>
                    <a:pt x="14612" y="44183"/>
                    <a:pt x="14832" y="43674"/>
                  </a:cubicBezTo>
                  <a:cubicBezTo>
                    <a:pt x="15021" y="43236"/>
                    <a:pt x="15339" y="42938"/>
                    <a:pt x="15593" y="42938"/>
                  </a:cubicBezTo>
                  <a:close/>
                  <a:moveTo>
                    <a:pt x="13037" y="46536"/>
                  </a:moveTo>
                  <a:cubicBezTo>
                    <a:pt x="13117" y="46536"/>
                    <a:pt x="13190" y="46560"/>
                    <a:pt x="13248" y="46609"/>
                  </a:cubicBezTo>
                  <a:cubicBezTo>
                    <a:pt x="13419" y="46756"/>
                    <a:pt x="13388" y="47074"/>
                    <a:pt x="13177" y="47319"/>
                  </a:cubicBezTo>
                  <a:cubicBezTo>
                    <a:pt x="13038" y="47482"/>
                    <a:pt x="12855" y="47572"/>
                    <a:pt x="12699" y="47572"/>
                  </a:cubicBezTo>
                  <a:cubicBezTo>
                    <a:pt x="12618" y="47572"/>
                    <a:pt x="12545" y="47549"/>
                    <a:pt x="12487" y="47499"/>
                  </a:cubicBezTo>
                  <a:cubicBezTo>
                    <a:pt x="12315" y="47353"/>
                    <a:pt x="12348" y="47035"/>
                    <a:pt x="12557" y="46790"/>
                  </a:cubicBezTo>
                  <a:cubicBezTo>
                    <a:pt x="12697" y="46627"/>
                    <a:pt x="12879" y="46536"/>
                    <a:pt x="13037" y="46536"/>
                  </a:cubicBezTo>
                  <a:close/>
                  <a:moveTo>
                    <a:pt x="41369" y="1"/>
                  </a:moveTo>
                  <a:cubicBezTo>
                    <a:pt x="40525" y="3147"/>
                    <a:pt x="39780" y="6317"/>
                    <a:pt x="39045" y="9489"/>
                  </a:cubicBezTo>
                  <a:lnTo>
                    <a:pt x="37992" y="14258"/>
                  </a:lnTo>
                  <a:cubicBezTo>
                    <a:pt x="37823" y="15055"/>
                    <a:pt x="37667" y="15856"/>
                    <a:pt x="37494" y="16637"/>
                  </a:cubicBezTo>
                  <a:cubicBezTo>
                    <a:pt x="37321" y="17423"/>
                    <a:pt x="37131" y="18200"/>
                    <a:pt x="36916" y="18969"/>
                  </a:cubicBezTo>
                  <a:cubicBezTo>
                    <a:pt x="36484" y="20502"/>
                    <a:pt x="35968" y="22003"/>
                    <a:pt x="35269" y="23390"/>
                  </a:cubicBezTo>
                  <a:cubicBezTo>
                    <a:pt x="34574" y="24776"/>
                    <a:pt x="33691" y="26044"/>
                    <a:pt x="32588" y="27078"/>
                  </a:cubicBezTo>
                  <a:cubicBezTo>
                    <a:pt x="31493" y="28119"/>
                    <a:pt x="30180" y="28911"/>
                    <a:pt x="28758" y="29470"/>
                  </a:cubicBezTo>
                  <a:cubicBezTo>
                    <a:pt x="27336" y="30036"/>
                    <a:pt x="25807" y="30362"/>
                    <a:pt x="24253" y="30557"/>
                  </a:cubicBezTo>
                  <a:cubicBezTo>
                    <a:pt x="22548" y="30761"/>
                    <a:pt x="20807" y="31277"/>
                    <a:pt x="19308" y="32246"/>
                  </a:cubicBezTo>
                  <a:cubicBezTo>
                    <a:pt x="18559" y="32724"/>
                    <a:pt x="17875" y="33302"/>
                    <a:pt x="17275" y="33948"/>
                  </a:cubicBezTo>
                  <a:cubicBezTo>
                    <a:pt x="16675" y="34591"/>
                    <a:pt x="16162" y="35304"/>
                    <a:pt x="15720" y="36043"/>
                  </a:cubicBezTo>
                  <a:cubicBezTo>
                    <a:pt x="14835" y="37526"/>
                    <a:pt x="14232" y="39113"/>
                    <a:pt x="13745" y="40699"/>
                  </a:cubicBezTo>
                  <a:cubicBezTo>
                    <a:pt x="13253" y="42287"/>
                    <a:pt x="12894" y="43889"/>
                    <a:pt x="12520" y="45467"/>
                  </a:cubicBezTo>
                  <a:cubicBezTo>
                    <a:pt x="12149" y="47047"/>
                    <a:pt x="11764" y="48610"/>
                    <a:pt x="11258" y="50110"/>
                  </a:cubicBezTo>
                  <a:cubicBezTo>
                    <a:pt x="10745" y="51600"/>
                    <a:pt x="10064" y="53044"/>
                    <a:pt x="8973" y="54111"/>
                  </a:cubicBezTo>
                  <a:cubicBezTo>
                    <a:pt x="8431" y="54643"/>
                    <a:pt x="7783" y="55063"/>
                    <a:pt x="7064" y="55333"/>
                  </a:cubicBezTo>
                  <a:cubicBezTo>
                    <a:pt x="6344" y="55608"/>
                    <a:pt x="5561" y="55734"/>
                    <a:pt x="4771" y="55768"/>
                  </a:cubicBezTo>
                  <a:cubicBezTo>
                    <a:pt x="4641" y="55773"/>
                    <a:pt x="4511" y="55776"/>
                    <a:pt x="4381" y="55776"/>
                  </a:cubicBezTo>
                  <a:cubicBezTo>
                    <a:pt x="3715" y="55776"/>
                    <a:pt x="3043" y="55707"/>
                    <a:pt x="2376" y="55603"/>
                  </a:cubicBezTo>
                  <a:cubicBezTo>
                    <a:pt x="1578" y="55481"/>
                    <a:pt x="787" y="55290"/>
                    <a:pt x="1" y="55079"/>
                  </a:cubicBezTo>
                  <a:lnTo>
                    <a:pt x="1" y="55079"/>
                  </a:lnTo>
                  <a:cubicBezTo>
                    <a:pt x="1510" y="55684"/>
                    <a:pt x="3097" y="56163"/>
                    <a:pt x="4768" y="56248"/>
                  </a:cubicBezTo>
                  <a:cubicBezTo>
                    <a:pt x="4917" y="56256"/>
                    <a:pt x="5067" y="56260"/>
                    <a:pt x="5218" y="56260"/>
                  </a:cubicBezTo>
                  <a:cubicBezTo>
                    <a:pt x="5906" y="56260"/>
                    <a:pt x="6603" y="56174"/>
                    <a:pt x="7278" y="55972"/>
                  </a:cubicBezTo>
                  <a:cubicBezTo>
                    <a:pt x="8102" y="55730"/>
                    <a:pt x="8884" y="55305"/>
                    <a:pt x="9545" y="54744"/>
                  </a:cubicBezTo>
                  <a:cubicBezTo>
                    <a:pt x="10213" y="54184"/>
                    <a:pt x="10747" y="53495"/>
                    <a:pt x="11198" y="52774"/>
                  </a:cubicBezTo>
                  <a:cubicBezTo>
                    <a:pt x="11646" y="52049"/>
                    <a:pt x="12011" y="51286"/>
                    <a:pt x="12327" y="50513"/>
                  </a:cubicBezTo>
                  <a:cubicBezTo>
                    <a:pt x="12645" y="49741"/>
                    <a:pt x="12915" y="48956"/>
                    <a:pt x="13156" y="48169"/>
                  </a:cubicBezTo>
                  <a:cubicBezTo>
                    <a:pt x="13400" y="47381"/>
                    <a:pt x="13623" y="46593"/>
                    <a:pt x="13843" y="45809"/>
                  </a:cubicBezTo>
                  <a:cubicBezTo>
                    <a:pt x="13847" y="45794"/>
                    <a:pt x="13853" y="45777"/>
                    <a:pt x="13856" y="45761"/>
                  </a:cubicBezTo>
                  <a:cubicBezTo>
                    <a:pt x="13969" y="45359"/>
                    <a:pt x="14302" y="45167"/>
                    <a:pt x="14634" y="45167"/>
                  </a:cubicBezTo>
                  <a:cubicBezTo>
                    <a:pt x="15021" y="45167"/>
                    <a:pt x="15408" y="45426"/>
                    <a:pt x="15449" y="45911"/>
                  </a:cubicBezTo>
                  <a:cubicBezTo>
                    <a:pt x="15556" y="47198"/>
                    <a:pt x="15714" y="48475"/>
                    <a:pt x="15942" y="49361"/>
                  </a:cubicBezTo>
                  <a:lnTo>
                    <a:pt x="16064" y="49826"/>
                  </a:lnTo>
                  <a:lnTo>
                    <a:pt x="16199" y="50287"/>
                  </a:lnTo>
                  <a:cubicBezTo>
                    <a:pt x="16292" y="50594"/>
                    <a:pt x="16376" y="50904"/>
                    <a:pt x="16482" y="51204"/>
                  </a:cubicBezTo>
                  <a:lnTo>
                    <a:pt x="16788" y="52110"/>
                  </a:lnTo>
                  <a:cubicBezTo>
                    <a:pt x="16890" y="52395"/>
                    <a:pt x="16980" y="52683"/>
                    <a:pt x="17058" y="52973"/>
                  </a:cubicBezTo>
                  <a:cubicBezTo>
                    <a:pt x="17380" y="54127"/>
                    <a:pt x="17512" y="55333"/>
                    <a:pt x="17297" y="56476"/>
                  </a:cubicBezTo>
                  <a:cubicBezTo>
                    <a:pt x="17080" y="57615"/>
                    <a:pt x="16450" y="58670"/>
                    <a:pt x="15483" y="59377"/>
                  </a:cubicBezTo>
                  <a:cubicBezTo>
                    <a:pt x="14550" y="60080"/>
                    <a:pt x="13350" y="60456"/>
                    <a:pt x="12117" y="60456"/>
                  </a:cubicBezTo>
                  <a:cubicBezTo>
                    <a:pt x="12088" y="60456"/>
                    <a:pt x="12059" y="60456"/>
                    <a:pt x="12030" y="60455"/>
                  </a:cubicBezTo>
                  <a:lnTo>
                    <a:pt x="12030" y="60455"/>
                  </a:lnTo>
                  <a:cubicBezTo>
                    <a:pt x="12383" y="60535"/>
                    <a:pt x="12746" y="60574"/>
                    <a:pt x="13113" y="60574"/>
                  </a:cubicBezTo>
                  <a:cubicBezTo>
                    <a:pt x="14033" y="60574"/>
                    <a:pt x="14970" y="60327"/>
                    <a:pt x="15796" y="59853"/>
                  </a:cubicBezTo>
                  <a:cubicBezTo>
                    <a:pt x="16370" y="59515"/>
                    <a:pt x="16888" y="59062"/>
                    <a:pt x="17299" y="58518"/>
                  </a:cubicBezTo>
                  <a:lnTo>
                    <a:pt x="17297" y="58518"/>
                  </a:lnTo>
                  <a:cubicBezTo>
                    <a:pt x="17707" y="57971"/>
                    <a:pt x="17996" y="57339"/>
                    <a:pt x="18174" y="56682"/>
                  </a:cubicBezTo>
                  <a:cubicBezTo>
                    <a:pt x="18354" y="56025"/>
                    <a:pt x="18413" y="55343"/>
                    <a:pt x="18391" y="54673"/>
                  </a:cubicBezTo>
                  <a:cubicBezTo>
                    <a:pt x="18371" y="54002"/>
                    <a:pt x="18267" y="53342"/>
                    <a:pt x="18111" y="52700"/>
                  </a:cubicBezTo>
                  <a:cubicBezTo>
                    <a:pt x="18031" y="52381"/>
                    <a:pt x="17942" y="52063"/>
                    <a:pt x="17839" y="51753"/>
                  </a:cubicBezTo>
                  <a:lnTo>
                    <a:pt x="17553" y="50862"/>
                  </a:lnTo>
                  <a:cubicBezTo>
                    <a:pt x="17452" y="50568"/>
                    <a:pt x="17375" y="50268"/>
                    <a:pt x="17286" y="49971"/>
                  </a:cubicBezTo>
                  <a:lnTo>
                    <a:pt x="17157" y="49524"/>
                  </a:lnTo>
                  <a:lnTo>
                    <a:pt x="17039" y="49075"/>
                  </a:lnTo>
                  <a:cubicBezTo>
                    <a:pt x="16410" y="46681"/>
                    <a:pt x="16025" y="44223"/>
                    <a:pt x="16050" y="41756"/>
                  </a:cubicBezTo>
                  <a:cubicBezTo>
                    <a:pt x="16066" y="40981"/>
                    <a:pt x="16119" y="40205"/>
                    <a:pt x="16225" y="39435"/>
                  </a:cubicBezTo>
                  <a:cubicBezTo>
                    <a:pt x="16349" y="38544"/>
                    <a:pt x="16663" y="37690"/>
                    <a:pt x="17141" y="36927"/>
                  </a:cubicBezTo>
                  <a:lnTo>
                    <a:pt x="17148" y="36915"/>
                  </a:lnTo>
                  <a:cubicBezTo>
                    <a:pt x="17957" y="35621"/>
                    <a:pt x="18984" y="34500"/>
                    <a:pt x="20242" y="33725"/>
                  </a:cubicBezTo>
                  <a:cubicBezTo>
                    <a:pt x="21497" y="32944"/>
                    <a:pt x="22947" y="32497"/>
                    <a:pt x="24465" y="32324"/>
                  </a:cubicBezTo>
                  <a:cubicBezTo>
                    <a:pt x="26137" y="32127"/>
                    <a:pt x="27811" y="31751"/>
                    <a:pt x="29413" y="31112"/>
                  </a:cubicBezTo>
                  <a:cubicBezTo>
                    <a:pt x="31012" y="30475"/>
                    <a:pt x="32522" y="29529"/>
                    <a:pt x="33771" y="28311"/>
                  </a:cubicBezTo>
                  <a:cubicBezTo>
                    <a:pt x="35020" y="27092"/>
                    <a:pt x="35991" y="25626"/>
                    <a:pt x="36707" y="24088"/>
                  </a:cubicBezTo>
                  <a:cubicBezTo>
                    <a:pt x="37426" y="22545"/>
                    <a:pt x="37925" y="20937"/>
                    <a:pt x="38298" y="19321"/>
                  </a:cubicBezTo>
                  <a:cubicBezTo>
                    <a:pt x="38678" y="17711"/>
                    <a:pt x="38932" y="16074"/>
                    <a:pt x="39183" y="14478"/>
                  </a:cubicBezTo>
                  <a:lnTo>
                    <a:pt x="39936" y="9660"/>
                  </a:lnTo>
                  <a:cubicBezTo>
                    <a:pt x="40424" y="6444"/>
                    <a:pt x="40933" y="3230"/>
                    <a:pt x="41369"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a:off x="4997325" y="1133825"/>
              <a:ext cx="263750" cy="290475"/>
            </a:xfrm>
            <a:custGeom>
              <a:rect b="b" l="l" r="r" t="t"/>
              <a:pathLst>
                <a:path extrusionOk="0" h="11619" w="10550">
                  <a:moveTo>
                    <a:pt x="9231" y="0"/>
                  </a:moveTo>
                  <a:cubicBezTo>
                    <a:pt x="8163" y="0"/>
                    <a:pt x="7088" y="166"/>
                    <a:pt x="6044" y="470"/>
                  </a:cubicBezTo>
                  <a:cubicBezTo>
                    <a:pt x="4577" y="908"/>
                    <a:pt x="3147" y="1684"/>
                    <a:pt x="2067" y="2863"/>
                  </a:cubicBezTo>
                  <a:cubicBezTo>
                    <a:pt x="990" y="4039"/>
                    <a:pt x="329" y="5578"/>
                    <a:pt x="168" y="7119"/>
                  </a:cubicBezTo>
                  <a:cubicBezTo>
                    <a:pt x="1" y="8665"/>
                    <a:pt x="203" y="10201"/>
                    <a:pt x="692" y="11618"/>
                  </a:cubicBezTo>
                  <a:cubicBezTo>
                    <a:pt x="642" y="10121"/>
                    <a:pt x="681" y="8649"/>
                    <a:pt x="995" y="7260"/>
                  </a:cubicBezTo>
                  <a:cubicBezTo>
                    <a:pt x="1295" y="5872"/>
                    <a:pt x="1929" y="4604"/>
                    <a:pt x="2854" y="3584"/>
                  </a:cubicBezTo>
                  <a:cubicBezTo>
                    <a:pt x="3786" y="2565"/>
                    <a:pt x="5003" y="1811"/>
                    <a:pt x="6324" y="1258"/>
                  </a:cubicBezTo>
                  <a:cubicBezTo>
                    <a:pt x="6986" y="983"/>
                    <a:pt x="7673" y="742"/>
                    <a:pt x="8381" y="556"/>
                  </a:cubicBezTo>
                  <a:cubicBezTo>
                    <a:pt x="9087" y="361"/>
                    <a:pt x="9809" y="209"/>
                    <a:pt x="10549" y="88"/>
                  </a:cubicBezTo>
                  <a:cubicBezTo>
                    <a:pt x="10113" y="29"/>
                    <a:pt x="9673" y="0"/>
                    <a:pt x="9231" y="0"/>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5360625" y="1198350"/>
              <a:ext cx="378300" cy="392300"/>
            </a:xfrm>
            <a:custGeom>
              <a:rect b="b" l="l" r="r" t="t"/>
              <a:pathLst>
                <a:path extrusionOk="0" h="15692" w="15132">
                  <a:moveTo>
                    <a:pt x="15131" y="1"/>
                  </a:moveTo>
                  <a:lnTo>
                    <a:pt x="15131" y="1"/>
                  </a:lnTo>
                  <a:cubicBezTo>
                    <a:pt x="14182" y="129"/>
                    <a:pt x="13260" y="413"/>
                    <a:pt x="12357" y="740"/>
                  </a:cubicBezTo>
                  <a:cubicBezTo>
                    <a:pt x="11458" y="1081"/>
                    <a:pt x="10582" y="1490"/>
                    <a:pt x="9744" y="1968"/>
                  </a:cubicBezTo>
                  <a:cubicBezTo>
                    <a:pt x="8065" y="2920"/>
                    <a:pt x="6522" y="4128"/>
                    <a:pt x="5193" y="5537"/>
                  </a:cubicBezTo>
                  <a:cubicBezTo>
                    <a:pt x="3865" y="6946"/>
                    <a:pt x="2739" y="8545"/>
                    <a:pt x="1874" y="10268"/>
                  </a:cubicBezTo>
                  <a:cubicBezTo>
                    <a:pt x="1004" y="11989"/>
                    <a:pt x="368" y="13818"/>
                    <a:pt x="1" y="15692"/>
                  </a:cubicBezTo>
                  <a:cubicBezTo>
                    <a:pt x="676" y="13907"/>
                    <a:pt x="1458" y="12181"/>
                    <a:pt x="2402" y="10556"/>
                  </a:cubicBezTo>
                  <a:cubicBezTo>
                    <a:pt x="2514" y="10349"/>
                    <a:pt x="2644" y="10153"/>
                    <a:pt x="2769" y="9955"/>
                  </a:cubicBezTo>
                  <a:cubicBezTo>
                    <a:pt x="2895" y="9758"/>
                    <a:pt x="3013" y="9555"/>
                    <a:pt x="3142" y="9360"/>
                  </a:cubicBezTo>
                  <a:cubicBezTo>
                    <a:pt x="3410" y="8974"/>
                    <a:pt x="3664" y="8581"/>
                    <a:pt x="3953" y="8213"/>
                  </a:cubicBezTo>
                  <a:cubicBezTo>
                    <a:pt x="4227" y="7833"/>
                    <a:pt x="4523" y="7472"/>
                    <a:pt x="4817" y="7107"/>
                  </a:cubicBezTo>
                  <a:cubicBezTo>
                    <a:pt x="5125" y="6756"/>
                    <a:pt x="5424" y="6397"/>
                    <a:pt x="5754" y="6066"/>
                  </a:cubicBezTo>
                  <a:cubicBezTo>
                    <a:pt x="6388" y="5380"/>
                    <a:pt x="7073" y="4741"/>
                    <a:pt x="7795" y="4147"/>
                  </a:cubicBezTo>
                  <a:cubicBezTo>
                    <a:pt x="8510" y="3544"/>
                    <a:pt x="9272" y="2997"/>
                    <a:pt x="10055" y="2481"/>
                  </a:cubicBezTo>
                  <a:cubicBezTo>
                    <a:pt x="11632" y="1468"/>
                    <a:pt x="13320" y="599"/>
                    <a:pt x="15131"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4494325" y="1076125"/>
              <a:ext cx="1390625" cy="1235850"/>
            </a:xfrm>
            <a:custGeom>
              <a:rect b="b" l="l" r="r" t="t"/>
              <a:pathLst>
                <a:path extrusionOk="0" h="49434" w="55625">
                  <a:moveTo>
                    <a:pt x="31223" y="10465"/>
                  </a:moveTo>
                  <a:cubicBezTo>
                    <a:pt x="31342" y="10465"/>
                    <a:pt x="31437" y="10501"/>
                    <a:pt x="31484" y="10577"/>
                  </a:cubicBezTo>
                  <a:cubicBezTo>
                    <a:pt x="31593" y="10750"/>
                    <a:pt x="31413" y="11060"/>
                    <a:pt x="31081" y="11270"/>
                  </a:cubicBezTo>
                  <a:cubicBezTo>
                    <a:pt x="30894" y="11389"/>
                    <a:pt x="30698" y="11450"/>
                    <a:pt x="30543" y="11450"/>
                  </a:cubicBezTo>
                  <a:cubicBezTo>
                    <a:pt x="30424" y="11450"/>
                    <a:pt x="30329" y="11414"/>
                    <a:pt x="30282" y="11339"/>
                  </a:cubicBezTo>
                  <a:cubicBezTo>
                    <a:pt x="30172" y="11166"/>
                    <a:pt x="30353" y="10856"/>
                    <a:pt x="30685" y="10645"/>
                  </a:cubicBezTo>
                  <a:cubicBezTo>
                    <a:pt x="30872" y="10526"/>
                    <a:pt x="31068" y="10465"/>
                    <a:pt x="31223" y="10465"/>
                  </a:cubicBezTo>
                  <a:close/>
                  <a:moveTo>
                    <a:pt x="27259" y="18343"/>
                  </a:moveTo>
                  <a:cubicBezTo>
                    <a:pt x="27337" y="18343"/>
                    <a:pt x="27399" y="18367"/>
                    <a:pt x="27430" y="18416"/>
                  </a:cubicBezTo>
                  <a:cubicBezTo>
                    <a:pt x="27501" y="18527"/>
                    <a:pt x="27383" y="18728"/>
                    <a:pt x="27168" y="18865"/>
                  </a:cubicBezTo>
                  <a:cubicBezTo>
                    <a:pt x="27046" y="18942"/>
                    <a:pt x="26919" y="18982"/>
                    <a:pt x="26819" y="18982"/>
                  </a:cubicBezTo>
                  <a:cubicBezTo>
                    <a:pt x="26742" y="18982"/>
                    <a:pt x="26681" y="18958"/>
                    <a:pt x="26650" y="18909"/>
                  </a:cubicBezTo>
                  <a:cubicBezTo>
                    <a:pt x="26579" y="18797"/>
                    <a:pt x="26696" y="18595"/>
                    <a:pt x="26911" y="18460"/>
                  </a:cubicBezTo>
                  <a:cubicBezTo>
                    <a:pt x="27032" y="18383"/>
                    <a:pt x="27159" y="18343"/>
                    <a:pt x="27259" y="18343"/>
                  </a:cubicBezTo>
                  <a:close/>
                  <a:moveTo>
                    <a:pt x="26771" y="26282"/>
                  </a:moveTo>
                  <a:cubicBezTo>
                    <a:pt x="26819" y="26282"/>
                    <a:pt x="26859" y="26295"/>
                    <a:pt x="26890" y="26321"/>
                  </a:cubicBezTo>
                  <a:cubicBezTo>
                    <a:pt x="27062" y="26468"/>
                    <a:pt x="26859" y="26985"/>
                    <a:pt x="26439" y="27477"/>
                  </a:cubicBezTo>
                  <a:cubicBezTo>
                    <a:pt x="26094" y="27880"/>
                    <a:pt x="25709" y="28141"/>
                    <a:pt x="25488" y="28141"/>
                  </a:cubicBezTo>
                  <a:cubicBezTo>
                    <a:pt x="25440" y="28141"/>
                    <a:pt x="25399" y="28128"/>
                    <a:pt x="25368" y="28102"/>
                  </a:cubicBezTo>
                  <a:cubicBezTo>
                    <a:pt x="25197" y="27956"/>
                    <a:pt x="25399" y="27438"/>
                    <a:pt x="25819" y="26947"/>
                  </a:cubicBezTo>
                  <a:cubicBezTo>
                    <a:pt x="26164" y="26543"/>
                    <a:pt x="26549" y="26282"/>
                    <a:pt x="26771" y="26282"/>
                  </a:cubicBezTo>
                  <a:close/>
                  <a:moveTo>
                    <a:pt x="20157" y="31938"/>
                  </a:moveTo>
                  <a:cubicBezTo>
                    <a:pt x="20235" y="31938"/>
                    <a:pt x="20296" y="31962"/>
                    <a:pt x="20327" y="32011"/>
                  </a:cubicBezTo>
                  <a:cubicBezTo>
                    <a:pt x="20398" y="32123"/>
                    <a:pt x="20281" y="32324"/>
                    <a:pt x="20065" y="32460"/>
                  </a:cubicBezTo>
                  <a:cubicBezTo>
                    <a:pt x="19944" y="32537"/>
                    <a:pt x="19818" y="32577"/>
                    <a:pt x="19718" y="32577"/>
                  </a:cubicBezTo>
                  <a:cubicBezTo>
                    <a:pt x="19640" y="32577"/>
                    <a:pt x="19578" y="32553"/>
                    <a:pt x="19547" y="32504"/>
                  </a:cubicBezTo>
                  <a:cubicBezTo>
                    <a:pt x="19476" y="32393"/>
                    <a:pt x="19594" y="32191"/>
                    <a:pt x="19809" y="32054"/>
                  </a:cubicBezTo>
                  <a:cubicBezTo>
                    <a:pt x="19930" y="31978"/>
                    <a:pt x="20057" y="31938"/>
                    <a:pt x="20157" y="31938"/>
                  </a:cubicBezTo>
                  <a:close/>
                  <a:moveTo>
                    <a:pt x="16807" y="31874"/>
                  </a:moveTo>
                  <a:cubicBezTo>
                    <a:pt x="16976" y="31874"/>
                    <a:pt x="17110" y="31926"/>
                    <a:pt x="17177" y="32032"/>
                  </a:cubicBezTo>
                  <a:cubicBezTo>
                    <a:pt x="17331" y="32275"/>
                    <a:pt x="17076" y="32713"/>
                    <a:pt x="16609" y="33009"/>
                  </a:cubicBezTo>
                  <a:cubicBezTo>
                    <a:pt x="16345" y="33176"/>
                    <a:pt x="16070" y="33263"/>
                    <a:pt x="15852" y="33263"/>
                  </a:cubicBezTo>
                  <a:cubicBezTo>
                    <a:pt x="15683" y="33263"/>
                    <a:pt x="15549" y="33211"/>
                    <a:pt x="15482" y="33105"/>
                  </a:cubicBezTo>
                  <a:cubicBezTo>
                    <a:pt x="15328" y="32862"/>
                    <a:pt x="15583" y="32424"/>
                    <a:pt x="16051" y="32128"/>
                  </a:cubicBezTo>
                  <a:cubicBezTo>
                    <a:pt x="16314" y="31961"/>
                    <a:pt x="16589" y="31874"/>
                    <a:pt x="16807" y="31874"/>
                  </a:cubicBezTo>
                  <a:close/>
                  <a:moveTo>
                    <a:pt x="17058" y="33468"/>
                  </a:moveTo>
                  <a:cubicBezTo>
                    <a:pt x="17146" y="33468"/>
                    <a:pt x="17216" y="33495"/>
                    <a:pt x="17250" y="33550"/>
                  </a:cubicBezTo>
                  <a:cubicBezTo>
                    <a:pt x="17331" y="33677"/>
                    <a:pt x="17198" y="33904"/>
                    <a:pt x="16955" y="34059"/>
                  </a:cubicBezTo>
                  <a:cubicBezTo>
                    <a:pt x="16817" y="34146"/>
                    <a:pt x="16674" y="34190"/>
                    <a:pt x="16561" y="34190"/>
                  </a:cubicBezTo>
                  <a:cubicBezTo>
                    <a:pt x="16473" y="34190"/>
                    <a:pt x="16403" y="34163"/>
                    <a:pt x="16368" y="34108"/>
                  </a:cubicBezTo>
                  <a:cubicBezTo>
                    <a:pt x="16288" y="33982"/>
                    <a:pt x="16420" y="33754"/>
                    <a:pt x="16664" y="33601"/>
                  </a:cubicBezTo>
                  <a:cubicBezTo>
                    <a:pt x="16802" y="33513"/>
                    <a:pt x="16945" y="33468"/>
                    <a:pt x="17058" y="33468"/>
                  </a:cubicBezTo>
                  <a:close/>
                  <a:moveTo>
                    <a:pt x="13744" y="34958"/>
                  </a:moveTo>
                  <a:cubicBezTo>
                    <a:pt x="13824" y="34958"/>
                    <a:pt x="13898" y="34981"/>
                    <a:pt x="13955" y="35030"/>
                  </a:cubicBezTo>
                  <a:cubicBezTo>
                    <a:pt x="14127" y="35176"/>
                    <a:pt x="14095" y="35494"/>
                    <a:pt x="13886" y="35740"/>
                  </a:cubicBezTo>
                  <a:cubicBezTo>
                    <a:pt x="13746" y="35903"/>
                    <a:pt x="13564" y="35993"/>
                    <a:pt x="13407" y="35993"/>
                  </a:cubicBezTo>
                  <a:cubicBezTo>
                    <a:pt x="13326" y="35993"/>
                    <a:pt x="13253" y="35970"/>
                    <a:pt x="13195" y="35920"/>
                  </a:cubicBezTo>
                  <a:cubicBezTo>
                    <a:pt x="13024" y="35774"/>
                    <a:pt x="13055" y="35457"/>
                    <a:pt x="13266" y="35210"/>
                  </a:cubicBezTo>
                  <a:cubicBezTo>
                    <a:pt x="13405" y="35048"/>
                    <a:pt x="13587" y="34958"/>
                    <a:pt x="13744" y="34958"/>
                  </a:cubicBezTo>
                  <a:close/>
                  <a:moveTo>
                    <a:pt x="55624" y="1"/>
                  </a:moveTo>
                  <a:lnTo>
                    <a:pt x="55624" y="1"/>
                  </a:lnTo>
                  <a:cubicBezTo>
                    <a:pt x="52502" y="935"/>
                    <a:pt x="49406" y="1937"/>
                    <a:pt x="46305" y="2920"/>
                  </a:cubicBezTo>
                  <a:lnTo>
                    <a:pt x="41663" y="4413"/>
                  </a:lnTo>
                  <a:cubicBezTo>
                    <a:pt x="40124" y="4909"/>
                    <a:pt x="38548" y="5414"/>
                    <a:pt x="37015" y="6041"/>
                  </a:cubicBezTo>
                  <a:cubicBezTo>
                    <a:pt x="35478" y="6661"/>
                    <a:pt x="33967" y="7403"/>
                    <a:pt x="32555" y="8353"/>
                  </a:cubicBezTo>
                  <a:cubicBezTo>
                    <a:pt x="31146" y="9299"/>
                    <a:pt x="29849" y="10488"/>
                    <a:pt x="28839" y="11911"/>
                  </a:cubicBezTo>
                  <a:cubicBezTo>
                    <a:pt x="27830" y="13333"/>
                    <a:pt x="27130" y="14972"/>
                    <a:pt x="26751" y="16651"/>
                  </a:cubicBezTo>
                  <a:cubicBezTo>
                    <a:pt x="26368" y="18333"/>
                    <a:pt x="26257" y="20046"/>
                    <a:pt x="26323" y="21728"/>
                  </a:cubicBezTo>
                  <a:cubicBezTo>
                    <a:pt x="26388" y="23254"/>
                    <a:pt x="26171" y="24757"/>
                    <a:pt x="25596" y="26117"/>
                  </a:cubicBezTo>
                  <a:cubicBezTo>
                    <a:pt x="25026" y="27479"/>
                    <a:pt x="24078" y="28668"/>
                    <a:pt x="22926" y="29670"/>
                  </a:cubicBezTo>
                  <a:lnTo>
                    <a:pt x="22914" y="29679"/>
                  </a:lnTo>
                  <a:cubicBezTo>
                    <a:pt x="22235" y="30268"/>
                    <a:pt x="21441" y="30711"/>
                    <a:pt x="20579" y="30972"/>
                  </a:cubicBezTo>
                  <a:cubicBezTo>
                    <a:pt x="19836" y="31198"/>
                    <a:pt x="19077" y="31371"/>
                    <a:pt x="18313" y="31507"/>
                  </a:cubicBezTo>
                  <a:cubicBezTo>
                    <a:pt x="16943" y="31737"/>
                    <a:pt x="15556" y="31838"/>
                    <a:pt x="14165" y="31838"/>
                  </a:cubicBezTo>
                  <a:cubicBezTo>
                    <a:pt x="13086" y="31838"/>
                    <a:pt x="12006" y="31777"/>
                    <a:pt x="10930" y="31668"/>
                  </a:cubicBezTo>
                  <a:lnTo>
                    <a:pt x="10468" y="31622"/>
                  </a:lnTo>
                  <a:lnTo>
                    <a:pt x="10007" y="31564"/>
                  </a:lnTo>
                  <a:cubicBezTo>
                    <a:pt x="9699" y="31522"/>
                    <a:pt x="9391" y="31491"/>
                    <a:pt x="9085" y="31438"/>
                  </a:cubicBezTo>
                  <a:lnTo>
                    <a:pt x="8161" y="31296"/>
                  </a:lnTo>
                  <a:cubicBezTo>
                    <a:pt x="7838" y="31242"/>
                    <a:pt x="7510" y="31202"/>
                    <a:pt x="7182" y="31174"/>
                  </a:cubicBezTo>
                  <a:cubicBezTo>
                    <a:pt x="6889" y="31149"/>
                    <a:pt x="6594" y="31136"/>
                    <a:pt x="6298" y="31136"/>
                  </a:cubicBezTo>
                  <a:cubicBezTo>
                    <a:pt x="5929" y="31136"/>
                    <a:pt x="5559" y="31157"/>
                    <a:pt x="5190" y="31203"/>
                  </a:cubicBezTo>
                  <a:cubicBezTo>
                    <a:pt x="4525" y="31286"/>
                    <a:pt x="3861" y="31450"/>
                    <a:pt x="3240" y="31730"/>
                  </a:cubicBezTo>
                  <a:cubicBezTo>
                    <a:pt x="2619" y="32009"/>
                    <a:pt x="2039" y="32393"/>
                    <a:pt x="1562" y="32882"/>
                  </a:cubicBezTo>
                  <a:lnTo>
                    <a:pt x="1563" y="32882"/>
                  </a:lnTo>
                  <a:cubicBezTo>
                    <a:pt x="1089" y="33372"/>
                    <a:pt x="723" y="33954"/>
                    <a:pt x="478" y="34573"/>
                  </a:cubicBezTo>
                  <a:cubicBezTo>
                    <a:pt x="3" y="35818"/>
                    <a:pt x="0" y="37207"/>
                    <a:pt x="469" y="38387"/>
                  </a:cubicBezTo>
                  <a:cubicBezTo>
                    <a:pt x="254" y="37144"/>
                    <a:pt x="434" y="35864"/>
                    <a:pt x="998" y="34808"/>
                  </a:cubicBezTo>
                  <a:cubicBezTo>
                    <a:pt x="1544" y="33744"/>
                    <a:pt x="2489" y="32956"/>
                    <a:pt x="3580" y="32566"/>
                  </a:cubicBezTo>
                  <a:cubicBezTo>
                    <a:pt x="4327" y="32299"/>
                    <a:pt x="5128" y="32188"/>
                    <a:pt x="5939" y="32188"/>
                  </a:cubicBezTo>
                  <a:cubicBezTo>
                    <a:pt x="6318" y="32188"/>
                    <a:pt x="6699" y="32212"/>
                    <a:pt x="7077" y="32256"/>
                  </a:cubicBezTo>
                  <a:cubicBezTo>
                    <a:pt x="7376" y="32290"/>
                    <a:pt x="7674" y="32332"/>
                    <a:pt x="7971" y="32389"/>
                  </a:cubicBezTo>
                  <a:lnTo>
                    <a:pt x="8914" y="32550"/>
                  </a:lnTo>
                  <a:cubicBezTo>
                    <a:pt x="9229" y="32607"/>
                    <a:pt x="9547" y="32642"/>
                    <a:pt x="9865" y="32687"/>
                  </a:cubicBezTo>
                  <a:lnTo>
                    <a:pt x="10341" y="32749"/>
                  </a:lnTo>
                  <a:lnTo>
                    <a:pt x="10819" y="32796"/>
                  </a:lnTo>
                  <a:cubicBezTo>
                    <a:pt x="11168" y="32830"/>
                    <a:pt x="11572" y="32845"/>
                    <a:pt x="12009" y="32845"/>
                  </a:cubicBezTo>
                  <a:cubicBezTo>
                    <a:pt x="12715" y="32845"/>
                    <a:pt x="13509" y="32806"/>
                    <a:pt x="14303" y="32748"/>
                  </a:cubicBezTo>
                  <a:cubicBezTo>
                    <a:pt x="14326" y="32746"/>
                    <a:pt x="14349" y="32746"/>
                    <a:pt x="14372" y="32746"/>
                  </a:cubicBezTo>
                  <a:cubicBezTo>
                    <a:pt x="15221" y="32746"/>
                    <a:pt x="15501" y="33931"/>
                    <a:pt x="14699" y="34298"/>
                  </a:cubicBezTo>
                  <a:cubicBezTo>
                    <a:pt x="14685" y="34305"/>
                    <a:pt x="14670" y="34311"/>
                    <a:pt x="14654" y="34317"/>
                  </a:cubicBezTo>
                  <a:cubicBezTo>
                    <a:pt x="13914" y="34657"/>
                    <a:pt x="13170" y="35001"/>
                    <a:pt x="12431" y="35364"/>
                  </a:cubicBezTo>
                  <a:cubicBezTo>
                    <a:pt x="11691" y="35725"/>
                    <a:pt x="10958" y="36114"/>
                    <a:pt x="10243" y="36548"/>
                  </a:cubicBezTo>
                  <a:cubicBezTo>
                    <a:pt x="9529" y="36980"/>
                    <a:pt x="8831" y="37459"/>
                    <a:pt x="8187" y="38014"/>
                  </a:cubicBezTo>
                  <a:cubicBezTo>
                    <a:pt x="7545" y="38571"/>
                    <a:pt x="6946" y="39208"/>
                    <a:pt x="6497" y="39953"/>
                  </a:cubicBezTo>
                  <a:cubicBezTo>
                    <a:pt x="6044" y="40694"/>
                    <a:pt x="5747" y="41533"/>
                    <a:pt x="5636" y="42384"/>
                  </a:cubicBezTo>
                  <a:cubicBezTo>
                    <a:pt x="5520" y="43236"/>
                    <a:pt x="5582" y="44091"/>
                    <a:pt x="5753" y="44906"/>
                  </a:cubicBezTo>
                  <a:cubicBezTo>
                    <a:pt x="6097" y="46543"/>
                    <a:pt x="6818" y="48037"/>
                    <a:pt x="7651" y="49434"/>
                  </a:cubicBezTo>
                  <a:cubicBezTo>
                    <a:pt x="7319" y="48690"/>
                    <a:pt x="7008" y="47938"/>
                    <a:pt x="6764" y="47168"/>
                  </a:cubicBezTo>
                  <a:cubicBezTo>
                    <a:pt x="6516" y="46401"/>
                    <a:pt x="6318" y="45618"/>
                    <a:pt x="6228" y="44829"/>
                  </a:cubicBezTo>
                  <a:cubicBezTo>
                    <a:pt x="6138" y="44042"/>
                    <a:pt x="6141" y="43249"/>
                    <a:pt x="6301" y="42496"/>
                  </a:cubicBezTo>
                  <a:cubicBezTo>
                    <a:pt x="6456" y="41743"/>
                    <a:pt x="6770" y="41037"/>
                    <a:pt x="7212" y="40420"/>
                  </a:cubicBezTo>
                  <a:cubicBezTo>
                    <a:pt x="8095" y="39177"/>
                    <a:pt x="9417" y="38279"/>
                    <a:pt x="10808" y="37540"/>
                  </a:cubicBezTo>
                  <a:cubicBezTo>
                    <a:pt x="12212" y="36806"/>
                    <a:pt x="13695" y="36184"/>
                    <a:pt x="15198" y="35572"/>
                  </a:cubicBezTo>
                  <a:cubicBezTo>
                    <a:pt x="16699" y="34957"/>
                    <a:pt x="18226" y="34352"/>
                    <a:pt x="19718" y="33620"/>
                  </a:cubicBezTo>
                  <a:cubicBezTo>
                    <a:pt x="21208" y="32891"/>
                    <a:pt x="22682" y="32049"/>
                    <a:pt x="24010" y="30944"/>
                  </a:cubicBezTo>
                  <a:cubicBezTo>
                    <a:pt x="24671" y="30392"/>
                    <a:pt x="25295" y="29776"/>
                    <a:pt x="25837" y="29082"/>
                  </a:cubicBezTo>
                  <a:cubicBezTo>
                    <a:pt x="26381" y="28390"/>
                    <a:pt x="26846" y="27624"/>
                    <a:pt x="27203" y="26809"/>
                  </a:cubicBezTo>
                  <a:cubicBezTo>
                    <a:pt x="27926" y="25179"/>
                    <a:pt x="28165" y="23378"/>
                    <a:pt x="28102" y="21663"/>
                  </a:cubicBezTo>
                  <a:cubicBezTo>
                    <a:pt x="28051" y="20098"/>
                    <a:pt x="28138" y="18536"/>
                    <a:pt x="28475" y="17043"/>
                  </a:cubicBezTo>
                  <a:cubicBezTo>
                    <a:pt x="28806" y="15551"/>
                    <a:pt x="29384" y="14131"/>
                    <a:pt x="30242" y="12889"/>
                  </a:cubicBezTo>
                  <a:cubicBezTo>
                    <a:pt x="31090" y="11637"/>
                    <a:pt x="32206" y="10568"/>
                    <a:pt x="33468" y="9665"/>
                  </a:cubicBezTo>
                  <a:cubicBezTo>
                    <a:pt x="34729" y="8758"/>
                    <a:pt x="36132" y="8017"/>
                    <a:pt x="37578" y="7352"/>
                  </a:cubicBezTo>
                  <a:cubicBezTo>
                    <a:pt x="38304" y="7020"/>
                    <a:pt x="39044" y="6711"/>
                    <a:pt x="39792" y="6418"/>
                  </a:cubicBezTo>
                  <a:cubicBezTo>
                    <a:pt x="40538" y="6125"/>
                    <a:pt x="41304" y="5846"/>
                    <a:pt x="42064" y="5555"/>
                  </a:cubicBezTo>
                  <a:lnTo>
                    <a:pt x="46612" y="3774"/>
                  </a:lnTo>
                  <a:cubicBezTo>
                    <a:pt x="49631" y="2553"/>
                    <a:pt x="52646" y="1325"/>
                    <a:pt x="55624" y="1"/>
                  </a:cubicBezTo>
                  <a:close/>
                </a:path>
              </a:pathLst>
            </a:custGeom>
            <a:solidFill>
              <a:srgbClr val="191919">
                <a:alpha val="3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2" name="Google Shape;222;p11"/>
          <p:cNvPicPr preferRelativeResize="0"/>
          <p:nvPr/>
        </p:nvPicPr>
        <p:blipFill>
          <a:blip r:embed="rId3">
            <a:alphaModFix/>
          </a:blip>
          <a:stretch>
            <a:fillRect/>
          </a:stretch>
        </p:blipFill>
        <p:spPr>
          <a:xfrm>
            <a:off x="6827767" y="2459675"/>
            <a:ext cx="1854883" cy="2139974"/>
          </a:xfrm>
          <a:prstGeom prst="rect">
            <a:avLst/>
          </a:prstGeom>
          <a:noFill/>
          <a:ln>
            <a:noFill/>
          </a:ln>
        </p:spPr>
      </p:pic>
      <p:pic>
        <p:nvPicPr>
          <p:cNvPr id="223" name="Google Shape;223;p11"/>
          <p:cNvPicPr preferRelativeResize="0"/>
          <p:nvPr/>
        </p:nvPicPr>
        <p:blipFill>
          <a:blip r:embed="rId4">
            <a:alphaModFix/>
          </a:blip>
          <a:stretch>
            <a:fillRect/>
          </a:stretch>
        </p:blipFill>
        <p:spPr>
          <a:xfrm>
            <a:off x="4578489" y="2481600"/>
            <a:ext cx="2125061" cy="2096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2"/>
          <p:cNvSpPr txBox="1"/>
          <p:nvPr>
            <p:ph type="title"/>
          </p:nvPr>
        </p:nvSpPr>
        <p:spPr>
          <a:xfrm>
            <a:off x="727650" y="8248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it-IT" sz="2400"/>
              <a:t>AIS DATASET: </a:t>
            </a:r>
            <a:r>
              <a:rPr lang="it-IT" sz="2400"/>
              <a:t>Preprocessing Phase</a:t>
            </a:r>
            <a:endParaRPr sz="2500"/>
          </a:p>
        </p:txBody>
      </p:sp>
      <p:sp>
        <p:nvSpPr>
          <p:cNvPr id="229" name="Google Shape;229;p12"/>
          <p:cNvSpPr txBox="1"/>
          <p:nvPr>
            <p:ph idx="1" type="body"/>
          </p:nvPr>
        </p:nvSpPr>
        <p:spPr>
          <a:xfrm>
            <a:off x="727650" y="1678450"/>
            <a:ext cx="4333800" cy="2945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IT"/>
              <a:t>R</a:t>
            </a:r>
            <a:r>
              <a:rPr lang="it-IT"/>
              <a:t>emove null values and duplicates</a:t>
            </a:r>
            <a:endParaRPr/>
          </a:p>
          <a:p>
            <a:pPr indent="-311150" lvl="0" marL="457200" rtl="0" algn="l">
              <a:lnSpc>
                <a:spcPct val="115000"/>
              </a:lnSpc>
              <a:spcBef>
                <a:spcPts val="0"/>
              </a:spcBef>
              <a:spcAft>
                <a:spcPts val="0"/>
              </a:spcAft>
              <a:buSzPts val="1300"/>
              <a:buChar char="●"/>
            </a:pPr>
            <a:r>
              <a:rPr lang="it-IT"/>
              <a:t>Remove messages with invalid values (SOG &gt; 30 or COG &gt; 360°)</a:t>
            </a:r>
            <a:endParaRPr/>
          </a:p>
          <a:p>
            <a:pPr indent="-311150" lvl="0" marL="457200" rtl="0" algn="l">
              <a:lnSpc>
                <a:spcPct val="115000"/>
              </a:lnSpc>
              <a:spcBef>
                <a:spcPts val="0"/>
              </a:spcBef>
              <a:spcAft>
                <a:spcPts val="0"/>
              </a:spcAft>
              <a:buSzPts val="1300"/>
              <a:buChar char="●"/>
            </a:pPr>
            <a:r>
              <a:rPr lang="it-IT"/>
              <a:t>Remove moored or at-anchor vessels.</a:t>
            </a:r>
            <a:endParaRPr/>
          </a:p>
          <a:p>
            <a:pPr indent="-311150" lvl="0" marL="457200" rtl="0" algn="l">
              <a:lnSpc>
                <a:spcPct val="115000"/>
              </a:lnSpc>
              <a:spcBef>
                <a:spcPts val="0"/>
              </a:spcBef>
              <a:spcAft>
                <a:spcPts val="0"/>
              </a:spcAft>
              <a:buSzPts val="1300"/>
              <a:buChar char="●"/>
            </a:pPr>
            <a:r>
              <a:rPr lang="it-IT"/>
              <a:t>Delete abnormal messages (empirical speed &gt; 40 knots)</a:t>
            </a:r>
            <a:endParaRPr/>
          </a:p>
          <a:p>
            <a:pPr indent="-311150" lvl="0" marL="457200" rtl="0" algn="l">
              <a:spcBef>
                <a:spcPts val="0"/>
              </a:spcBef>
              <a:spcAft>
                <a:spcPts val="0"/>
              </a:spcAft>
              <a:buSzPts val="1300"/>
              <a:buChar char="●"/>
            </a:pPr>
            <a:r>
              <a:rPr lang="it-IT"/>
              <a:t>Divide non-contiguous voyages into contiguous ones</a:t>
            </a:r>
            <a:endParaRPr/>
          </a:p>
          <a:p>
            <a:pPr indent="-311150" lvl="0" marL="457200" rtl="0" algn="l">
              <a:lnSpc>
                <a:spcPct val="115000"/>
              </a:lnSpc>
              <a:spcBef>
                <a:spcPts val="0"/>
              </a:spcBef>
              <a:spcAft>
                <a:spcPts val="0"/>
              </a:spcAft>
              <a:buSzPts val="1300"/>
              <a:buChar char="●"/>
            </a:pPr>
            <a:r>
              <a:rPr lang="it-IT"/>
              <a:t>Reme sub-tracks that are shorter than 20 messages or last less than 4 hours</a:t>
            </a:r>
            <a:endParaRPr/>
          </a:p>
          <a:p>
            <a:pPr indent="-311150" lvl="0" marL="457200" rtl="0" algn="l">
              <a:lnSpc>
                <a:spcPct val="115000"/>
              </a:lnSpc>
              <a:spcBef>
                <a:spcPts val="0"/>
              </a:spcBef>
              <a:spcAft>
                <a:spcPts val="0"/>
              </a:spcAft>
              <a:buSzPts val="1300"/>
              <a:buChar char="●"/>
            </a:pPr>
            <a:r>
              <a:rPr lang="it-IT"/>
              <a:t>Apply interpolation with a down-sampling of 6 minutes to maintain linearity in the tracks</a:t>
            </a:r>
            <a:endParaRPr/>
          </a:p>
          <a:p>
            <a:pPr indent="-311150" lvl="0" marL="457200" rtl="0" algn="l">
              <a:lnSpc>
                <a:spcPct val="115000"/>
              </a:lnSpc>
              <a:spcBef>
                <a:spcPts val="0"/>
              </a:spcBef>
              <a:spcAft>
                <a:spcPts val="0"/>
              </a:spcAft>
              <a:buSzPts val="1300"/>
              <a:buChar char="●"/>
            </a:pPr>
            <a:r>
              <a:rPr lang="it-IT"/>
              <a:t>Further splitting of the tracks greater than 20 hours</a:t>
            </a:r>
            <a:endParaRPr/>
          </a:p>
          <a:p>
            <a:pPr indent="-228600" lvl="0" marL="457200" rtl="0" algn="l">
              <a:lnSpc>
                <a:spcPct val="115000"/>
              </a:lnSpc>
              <a:spcBef>
                <a:spcPts val="0"/>
              </a:spcBef>
              <a:spcAft>
                <a:spcPts val="0"/>
              </a:spcAft>
              <a:buSzPts val="1300"/>
              <a:buNone/>
            </a:pPr>
            <a:r>
              <a:t/>
            </a:r>
            <a:endParaRPr/>
          </a:p>
        </p:txBody>
      </p:sp>
      <p:sp>
        <p:nvSpPr>
          <p:cNvPr id="230" name="Google Shape;230;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sp>
        <p:nvSpPr>
          <p:cNvPr id="231" name="Google Shape;231;p12"/>
          <p:cNvSpPr txBox="1"/>
          <p:nvPr>
            <p:ph idx="2" type="subTitle"/>
          </p:nvPr>
        </p:nvSpPr>
        <p:spPr>
          <a:xfrm>
            <a:off x="1285525" y="4702900"/>
            <a:ext cx="37758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p:txBody>
      </p:sp>
      <p:sp>
        <p:nvSpPr>
          <p:cNvPr id="232" name="Google Shape;232;p12"/>
          <p:cNvSpPr txBox="1"/>
          <p:nvPr/>
        </p:nvSpPr>
        <p:spPr>
          <a:xfrm>
            <a:off x="727650" y="1374400"/>
            <a:ext cx="4333800" cy="2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it-IT" sz="1300">
                <a:solidFill>
                  <a:schemeClr val="accent1"/>
                </a:solidFill>
                <a:latin typeface="Catamaran"/>
                <a:ea typeface="Catamaran"/>
                <a:cs typeface="Catamaran"/>
                <a:sym typeface="Catamaran"/>
              </a:rPr>
              <a:t>O</a:t>
            </a:r>
            <a:r>
              <a:rPr b="0" i="0" lang="it-IT" sz="1300" u="none" cap="none" strike="noStrike">
                <a:solidFill>
                  <a:schemeClr val="accent1"/>
                </a:solidFill>
                <a:latin typeface="Catamaran"/>
                <a:ea typeface="Catamaran"/>
                <a:cs typeface="Catamaran"/>
                <a:sym typeface="Catamaran"/>
              </a:rPr>
              <a:t>nly two categories </a:t>
            </a:r>
            <a:r>
              <a:rPr lang="it-IT" sz="1300">
                <a:solidFill>
                  <a:schemeClr val="accent1"/>
                </a:solidFill>
                <a:latin typeface="Catamaran"/>
                <a:ea typeface="Catamaran"/>
                <a:cs typeface="Catamaran"/>
                <a:sym typeface="Catamaran"/>
              </a:rPr>
              <a:t>are considered</a:t>
            </a:r>
            <a:r>
              <a:rPr b="0" i="0" lang="it-IT" sz="1300" u="none" cap="none" strike="noStrike">
                <a:solidFill>
                  <a:schemeClr val="accent1"/>
                </a:solidFill>
                <a:latin typeface="Catamaran"/>
                <a:ea typeface="Catamaran"/>
                <a:cs typeface="Catamaran"/>
                <a:sym typeface="Catamaran"/>
              </a:rPr>
              <a:t>: cargo and tanker</a:t>
            </a:r>
            <a:r>
              <a:rPr lang="it-IT" sz="1300">
                <a:solidFill>
                  <a:schemeClr val="accent1"/>
                </a:solidFill>
                <a:latin typeface="Catamaran"/>
                <a:ea typeface="Catamaran"/>
                <a:cs typeface="Catamaran"/>
                <a:sym typeface="Catamaran"/>
              </a:rPr>
              <a:t>.</a:t>
            </a:r>
            <a:endParaRPr/>
          </a:p>
        </p:txBody>
      </p:sp>
      <p:pic>
        <p:nvPicPr>
          <p:cNvPr id="233" name="Google Shape;233;p12"/>
          <p:cNvPicPr preferRelativeResize="0"/>
          <p:nvPr/>
        </p:nvPicPr>
        <p:blipFill>
          <a:blip r:embed="rId3">
            <a:alphaModFix/>
          </a:blip>
          <a:stretch>
            <a:fillRect/>
          </a:stretch>
        </p:blipFill>
        <p:spPr>
          <a:xfrm>
            <a:off x="5422288" y="1313875"/>
            <a:ext cx="3114025" cy="3435975"/>
          </a:xfrm>
          <a:prstGeom prst="rect">
            <a:avLst/>
          </a:prstGeom>
          <a:noFill/>
          <a:ln>
            <a:noFill/>
          </a:ln>
        </p:spPr>
      </p:pic>
      <p:sp>
        <p:nvSpPr>
          <p:cNvPr id="234" name="Google Shape;234;p12"/>
          <p:cNvSpPr txBox="1"/>
          <p:nvPr/>
        </p:nvSpPr>
        <p:spPr>
          <a:xfrm>
            <a:off x="5794899" y="4685800"/>
            <a:ext cx="2741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it-IT" sz="900">
                <a:solidFill>
                  <a:schemeClr val="accent1"/>
                </a:solidFill>
                <a:latin typeface="Catamaran"/>
                <a:ea typeface="Catamaran"/>
                <a:cs typeface="Catamaran"/>
                <a:sym typeface="Catamaran"/>
              </a:rPr>
              <a:t>Sub-tracks of a single vessel obtained after the pre-processing phase </a:t>
            </a:r>
            <a:endParaRPr sz="900">
              <a:solidFill>
                <a:schemeClr val="accent1"/>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751700" y="1713275"/>
            <a:ext cx="3460200" cy="80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IT"/>
              <a:t>3. Vessel Route Forecasting</a:t>
            </a:r>
            <a:endParaRPr/>
          </a:p>
        </p:txBody>
      </p:sp>
      <p:sp>
        <p:nvSpPr>
          <p:cNvPr id="240" name="Google Shape;240;p13"/>
          <p:cNvSpPr txBox="1"/>
          <p:nvPr>
            <p:ph idx="2" type="body"/>
          </p:nvPr>
        </p:nvSpPr>
        <p:spPr>
          <a:xfrm>
            <a:off x="5161900" y="592950"/>
            <a:ext cx="3507600" cy="26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The task focuses on </a:t>
            </a:r>
            <a:r>
              <a:rPr b="1" lang="it-IT"/>
              <a:t>predicting</a:t>
            </a:r>
            <a:r>
              <a:rPr lang="it-IT"/>
              <a:t> the ship’s possible route in the following few hours based on its current trajectory.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it-IT"/>
              <a:t>Formally, given a trajectory of  T+1 AIS messages, the vessel route forecasting problem can be formalized as the </a:t>
            </a:r>
            <a:r>
              <a:rPr b="1" lang="it-IT"/>
              <a:t>estimation of the next L steps ahead</a:t>
            </a:r>
            <a:r>
              <a:rPr lang="it-IT"/>
              <a:t> of a ship:</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sz="1600"/>
          </a:p>
        </p:txBody>
      </p:sp>
      <p:sp>
        <p:nvSpPr>
          <p:cNvPr id="241" name="Google Shape;24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IT"/>
              <a:t>‹#›</a:t>
            </a:fld>
            <a:endParaRPr/>
          </a:p>
        </p:txBody>
      </p:sp>
      <p:sp>
        <p:nvSpPr>
          <p:cNvPr id="242" name="Google Shape;242;p13"/>
          <p:cNvSpPr txBox="1"/>
          <p:nvPr>
            <p:ph idx="3" type="subTitle"/>
          </p:nvPr>
        </p:nvSpPr>
        <p:spPr>
          <a:xfrm>
            <a:off x="1255428" y="4700399"/>
            <a:ext cx="33165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IT"/>
              <a:t>Transformer-Based Model for Vessel Route Forecasting and Anomaly Detection - Alessandro Marzilli</a:t>
            </a:r>
            <a:endParaRPr/>
          </a:p>
        </p:txBody>
      </p:sp>
      <p:sp>
        <p:nvSpPr>
          <p:cNvPr id="243" name="Google Shape;243;p13"/>
          <p:cNvSpPr/>
          <p:nvPr/>
        </p:nvSpPr>
        <p:spPr>
          <a:xfrm flipH="1" rot="-5062522">
            <a:off x="4238627" y="-392613"/>
            <a:ext cx="708647" cy="9160526"/>
          </a:xfrm>
          <a:custGeom>
            <a:rect b="b" l="l" r="r" t="t"/>
            <a:pathLst>
              <a:path extrusionOk="0" h="239670" w="79151">
                <a:moveTo>
                  <a:pt x="70944" y="0"/>
                </a:moveTo>
                <a:lnTo>
                  <a:pt x="70944" y="0"/>
                </a:lnTo>
                <a:cubicBezTo>
                  <a:pt x="73953" y="11642"/>
                  <a:pt x="71217" y="18329"/>
                  <a:pt x="62615" y="26809"/>
                </a:cubicBezTo>
                <a:cubicBezTo>
                  <a:pt x="53618" y="35654"/>
                  <a:pt x="42554" y="42189"/>
                  <a:pt x="32919" y="50275"/>
                </a:cubicBezTo>
                <a:cubicBezTo>
                  <a:pt x="21399" y="60001"/>
                  <a:pt x="1064" y="79150"/>
                  <a:pt x="11550" y="95746"/>
                </a:cubicBezTo>
                <a:cubicBezTo>
                  <a:pt x="19757" y="108665"/>
                  <a:pt x="35290" y="117722"/>
                  <a:pt x="47053" y="126841"/>
                </a:cubicBezTo>
                <a:cubicBezTo>
                  <a:pt x="53284" y="131704"/>
                  <a:pt x="74318" y="145291"/>
                  <a:pt x="73132" y="155717"/>
                </a:cubicBezTo>
                <a:cubicBezTo>
                  <a:pt x="71977" y="166173"/>
                  <a:pt x="53071" y="166872"/>
                  <a:pt x="45685" y="167723"/>
                </a:cubicBezTo>
                <a:cubicBezTo>
                  <a:pt x="35593" y="168848"/>
                  <a:pt x="16596" y="167480"/>
                  <a:pt x="8845" y="175839"/>
                </a:cubicBezTo>
                <a:cubicBezTo>
                  <a:pt x="0" y="185413"/>
                  <a:pt x="16657" y="199517"/>
                  <a:pt x="22949" y="205474"/>
                </a:cubicBezTo>
                <a:cubicBezTo>
                  <a:pt x="33618" y="215596"/>
                  <a:pt x="46901" y="224624"/>
                  <a:pt x="50396" y="239669"/>
                </a:cubicBezTo>
                <a:lnTo>
                  <a:pt x="54044" y="239669"/>
                </a:lnTo>
                <a:cubicBezTo>
                  <a:pt x="50366" y="224411"/>
                  <a:pt x="36323" y="215475"/>
                  <a:pt x="25229" y="205535"/>
                </a:cubicBezTo>
                <a:cubicBezTo>
                  <a:pt x="18876" y="199791"/>
                  <a:pt x="1186" y="185565"/>
                  <a:pt x="10426" y="175960"/>
                </a:cubicBezTo>
                <a:cubicBezTo>
                  <a:pt x="18572" y="167541"/>
                  <a:pt x="38755" y="169668"/>
                  <a:pt x="49120" y="168817"/>
                </a:cubicBezTo>
                <a:cubicBezTo>
                  <a:pt x="56506" y="168240"/>
                  <a:pt x="76628" y="168179"/>
                  <a:pt x="77904" y="157510"/>
                </a:cubicBezTo>
                <a:cubicBezTo>
                  <a:pt x="79151" y="146902"/>
                  <a:pt x="56810" y="132981"/>
                  <a:pt x="50487" y="128270"/>
                </a:cubicBezTo>
                <a:cubicBezTo>
                  <a:pt x="38177" y="119090"/>
                  <a:pt x="21824" y="110002"/>
                  <a:pt x="13192" y="96780"/>
                </a:cubicBezTo>
                <a:cubicBezTo>
                  <a:pt x="2097" y="79789"/>
                  <a:pt x="23739" y="60244"/>
                  <a:pt x="35654" y="50670"/>
                </a:cubicBezTo>
                <a:cubicBezTo>
                  <a:pt x="45776" y="42493"/>
                  <a:pt x="57448" y="36080"/>
                  <a:pt x="66962" y="27113"/>
                </a:cubicBezTo>
                <a:cubicBezTo>
                  <a:pt x="75959" y="18633"/>
                  <a:pt x="78877" y="11976"/>
                  <a:pt x="75564" y="122"/>
                </a:cubicBezTo>
                <a:cubicBezTo>
                  <a:pt x="73740" y="92"/>
                  <a:pt x="72828" y="61"/>
                  <a:pt x="70944" y="0"/>
                </a:cubicBezTo>
                <a:close/>
              </a:path>
            </a:pathLst>
          </a:custGeom>
          <a:solidFill>
            <a:srgbClr val="006778">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13"/>
          <p:cNvGrpSpPr/>
          <p:nvPr/>
        </p:nvGrpSpPr>
        <p:grpSpPr>
          <a:xfrm rot="-539195">
            <a:off x="1107142" y="3191040"/>
            <a:ext cx="1068846" cy="751960"/>
            <a:chOff x="6440875" y="2989075"/>
            <a:chExt cx="2277725" cy="1602775"/>
          </a:xfrm>
        </p:grpSpPr>
        <p:sp>
          <p:nvSpPr>
            <p:cNvPr id="245" name="Google Shape;245;p13"/>
            <p:cNvSpPr/>
            <p:nvPr/>
          </p:nvSpPr>
          <p:spPr>
            <a:xfrm>
              <a:off x="7654275" y="4308775"/>
              <a:ext cx="71125" cy="53449"/>
            </a:xfrm>
            <a:custGeom>
              <a:rect b="b" l="l" r="r" t="t"/>
              <a:pathLst>
                <a:path extrusionOk="0" h="2012" w="2845">
                  <a:moveTo>
                    <a:pt x="633" y="0"/>
                  </a:moveTo>
                  <a:lnTo>
                    <a:pt x="1" y="1733"/>
                  </a:lnTo>
                  <a:cubicBezTo>
                    <a:pt x="274" y="1910"/>
                    <a:pt x="599" y="2011"/>
                    <a:pt x="937" y="2011"/>
                  </a:cubicBezTo>
                  <a:lnTo>
                    <a:pt x="2112" y="2011"/>
                  </a:lnTo>
                  <a:lnTo>
                    <a:pt x="2845" y="0"/>
                  </a:ln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7739825" y="4308775"/>
              <a:ext cx="43775" cy="53449"/>
            </a:xfrm>
            <a:custGeom>
              <a:rect b="b" l="l" r="r" t="t"/>
              <a:pathLst>
                <a:path extrusionOk="0" h="2012" w="1751">
                  <a:moveTo>
                    <a:pt x="733" y="0"/>
                  </a:moveTo>
                  <a:lnTo>
                    <a:pt x="0" y="2011"/>
                  </a:lnTo>
                  <a:lnTo>
                    <a:pt x="1018" y="2011"/>
                  </a:lnTo>
                  <a:lnTo>
                    <a:pt x="1750" y="0"/>
                  </a:ln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7707075" y="4310350"/>
              <a:ext cx="51075" cy="50300"/>
            </a:xfrm>
            <a:custGeom>
              <a:rect b="b" l="l" r="r" t="t"/>
              <a:pathLst>
                <a:path extrusionOk="0" h="2012" w="2043">
                  <a:moveTo>
                    <a:pt x="733" y="0"/>
                  </a:moveTo>
                  <a:lnTo>
                    <a:pt x="0" y="2011"/>
                  </a:lnTo>
                  <a:lnTo>
                    <a:pt x="1310" y="2011"/>
                  </a:lnTo>
                  <a:lnTo>
                    <a:pt x="20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7624375" y="4310350"/>
              <a:ext cx="45750" cy="43350"/>
            </a:xfrm>
            <a:custGeom>
              <a:rect b="b" l="l" r="r" t="t"/>
              <a:pathLst>
                <a:path extrusionOk="0" h="1734" w="1830">
                  <a:moveTo>
                    <a:pt x="0" y="0"/>
                  </a:moveTo>
                  <a:lnTo>
                    <a:pt x="636" y="1134"/>
                  </a:lnTo>
                  <a:cubicBezTo>
                    <a:pt x="774" y="1381"/>
                    <a:pt x="968" y="1584"/>
                    <a:pt x="1198" y="1733"/>
                  </a:cubicBezTo>
                  <a:lnTo>
                    <a:pt x="18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7333325" y="4280125"/>
              <a:ext cx="534650" cy="126300"/>
            </a:xfrm>
            <a:custGeom>
              <a:rect b="b" l="l" r="r" t="t"/>
              <a:pathLst>
                <a:path extrusionOk="0" h="5052" w="21386">
                  <a:moveTo>
                    <a:pt x="6513" y="1"/>
                  </a:moveTo>
                  <a:cubicBezTo>
                    <a:pt x="4452" y="1"/>
                    <a:pt x="2578" y="9"/>
                    <a:pt x="1367" y="16"/>
                  </a:cubicBezTo>
                  <a:cubicBezTo>
                    <a:pt x="873" y="19"/>
                    <a:pt x="399" y="168"/>
                    <a:pt x="1" y="434"/>
                  </a:cubicBezTo>
                  <a:lnTo>
                    <a:pt x="8757" y="434"/>
                  </a:lnTo>
                  <a:cubicBezTo>
                    <a:pt x="9261" y="434"/>
                    <a:pt x="9715" y="739"/>
                    <a:pt x="9907" y="1205"/>
                  </a:cubicBezTo>
                  <a:lnTo>
                    <a:pt x="9905" y="1206"/>
                  </a:lnTo>
                  <a:lnTo>
                    <a:pt x="11476" y="5052"/>
                  </a:lnTo>
                  <a:lnTo>
                    <a:pt x="21385" y="5052"/>
                  </a:lnTo>
                  <a:cubicBezTo>
                    <a:pt x="21385" y="5052"/>
                    <a:pt x="20882" y="4203"/>
                    <a:pt x="20253" y="3220"/>
                  </a:cubicBezTo>
                  <a:lnTo>
                    <a:pt x="13775" y="3220"/>
                  </a:lnTo>
                  <a:cubicBezTo>
                    <a:pt x="13437" y="3220"/>
                    <a:pt x="13112" y="3119"/>
                    <a:pt x="12839" y="2942"/>
                  </a:cubicBezTo>
                  <a:cubicBezTo>
                    <a:pt x="12610" y="2793"/>
                    <a:pt x="12416" y="2590"/>
                    <a:pt x="12278" y="2343"/>
                  </a:cubicBezTo>
                  <a:lnTo>
                    <a:pt x="11642" y="1209"/>
                  </a:lnTo>
                  <a:lnTo>
                    <a:pt x="18882" y="1209"/>
                  </a:lnTo>
                  <a:cubicBezTo>
                    <a:pt x="18523" y="732"/>
                    <a:pt x="18211" y="376"/>
                    <a:pt x="18014" y="276"/>
                  </a:cubicBezTo>
                  <a:cubicBezTo>
                    <a:pt x="17565" y="48"/>
                    <a:pt x="11493" y="1"/>
                    <a:pt x="651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7257050" y="4290975"/>
              <a:ext cx="363225" cy="115450"/>
            </a:xfrm>
            <a:custGeom>
              <a:rect b="b" l="l" r="r" t="t"/>
              <a:pathLst>
                <a:path extrusionOk="0" h="4618" w="14529">
                  <a:moveTo>
                    <a:pt x="3051" y="0"/>
                  </a:moveTo>
                  <a:cubicBezTo>
                    <a:pt x="2747" y="203"/>
                    <a:pt x="2487" y="472"/>
                    <a:pt x="2292" y="796"/>
                  </a:cubicBezTo>
                  <a:lnTo>
                    <a:pt x="2292" y="794"/>
                  </a:lnTo>
                  <a:lnTo>
                    <a:pt x="1" y="4618"/>
                  </a:lnTo>
                  <a:lnTo>
                    <a:pt x="14528" y="4618"/>
                  </a:lnTo>
                  <a:lnTo>
                    <a:pt x="12956" y="772"/>
                  </a:lnTo>
                  <a:cubicBezTo>
                    <a:pt x="12766" y="305"/>
                    <a:pt x="12312" y="0"/>
                    <a:pt x="11808"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7765250" y="4310350"/>
              <a:ext cx="74400" cy="50300"/>
            </a:xfrm>
            <a:custGeom>
              <a:rect b="b" l="l" r="r" t="t"/>
              <a:pathLst>
                <a:path extrusionOk="0" h="2012" w="2976">
                  <a:moveTo>
                    <a:pt x="733" y="0"/>
                  </a:moveTo>
                  <a:lnTo>
                    <a:pt x="1" y="2011"/>
                  </a:lnTo>
                  <a:lnTo>
                    <a:pt x="2976" y="2011"/>
                  </a:lnTo>
                  <a:cubicBezTo>
                    <a:pt x="2538" y="1327"/>
                    <a:pt x="2038" y="576"/>
                    <a:pt x="1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7607000" y="3545750"/>
              <a:ext cx="56675" cy="759575"/>
            </a:xfrm>
            <a:custGeom>
              <a:rect b="b" l="l" r="r" t="t"/>
              <a:pathLst>
                <a:path extrusionOk="0" h="30383" w="2267">
                  <a:moveTo>
                    <a:pt x="441" y="0"/>
                  </a:moveTo>
                  <a:lnTo>
                    <a:pt x="441" y="0"/>
                  </a:lnTo>
                  <a:cubicBezTo>
                    <a:pt x="751" y="1240"/>
                    <a:pt x="981" y="2497"/>
                    <a:pt x="1170" y="3760"/>
                  </a:cubicBezTo>
                  <a:cubicBezTo>
                    <a:pt x="1260" y="4392"/>
                    <a:pt x="1359" y="5021"/>
                    <a:pt x="1424" y="5656"/>
                  </a:cubicBezTo>
                  <a:lnTo>
                    <a:pt x="1534" y="6607"/>
                  </a:lnTo>
                  <a:lnTo>
                    <a:pt x="1615" y="7560"/>
                  </a:lnTo>
                  <a:lnTo>
                    <a:pt x="1694" y="8514"/>
                  </a:lnTo>
                  <a:lnTo>
                    <a:pt x="1749" y="9468"/>
                  </a:lnTo>
                  <a:cubicBezTo>
                    <a:pt x="1784" y="10105"/>
                    <a:pt x="1828" y="10740"/>
                    <a:pt x="1832" y="11378"/>
                  </a:cubicBezTo>
                  <a:lnTo>
                    <a:pt x="1855" y="12334"/>
                  </a:lnTo>
                  <a:cubicBezTo>
                    <a:pt x="1862" y="12653"/>
                    <a:pt x="1877" y="12971"/>
                    <a:pt x="1870" y="13290"/>
                  </a:cubicBezTo>
                  <a:lnTo>
                    <a:pt x="1849" y="15202"/>
                  </a:lnTo>
                  <a:cubicBezTo>
                    <a:pt x="1852" y="15521"/>
                    <a:pt x="1827" y="15840"/>
                    <a:pt x="1817" y="16158"/>
                  </a:cubicBezTo>
                  <a:lnTo>
                    <a:pt x="1774" y="17113"/>
                  </a:lnTo>
                  <a:lnTo>
                    <a:pt x="1731" y="18068"/>
                  </a:lnTo>
                  <a:cubicBezTo>
                    <a:pt x="1711" y="18387"/>
                    <a:pt x="1677" y="18703"/>
                    <a:pt x="1654" y="19021"/>
                  </a:cubicBezTo>
                  <a:lnTo>
                    <a:pt x="1500" y="20929"/>
                  </a:lnTo>
                  <a:lnTo>
                    <a:pt x="1277" y="22829"/>
                  </a:lnTo>
                  <a:lnTo>
                    <a:pt x="1166" y="23780"/>
                  </a:lnTo>
                  <a:cubicBezTo>
                    <a:pt x="1150" y="23938"/>
                    <a:pt x="1124" y="24096"/>
                    <a:pt x="1098" y="24254"/>
                  </a:cubicBezTo>
                  <a:lnTo>
                    <a:pt x="1022" y="24725"/>
                  </a:lnTo>
                  <a:lnTo>
                    <a:pt x="719" y="26616"/>
                  </a:lnTo>
                  <a:lnTo>
                    <a:pt x="648" y="27090"/>
                  </a:lnTo>
                  <a:lnTo>
                    <a:pt x="555" y="27560"/>
                  </a:lnTo>
                  <a:lnTo>
                    <a:pt x="367" y="28499"/>
                  </a:lnTo>
                  <a:cubicBezTo>
                    <a:pt x="242" y="29126"/>
                    <a:pt x="119" y="29754"/>
                    <a:pt x="1" y="30383"/>
                  </a:cubicBezTo>
                  <a:cubicBezTo>
                    <a:pt x="158" y="29763"/>
                    <a:pt x="312" y="29143"/>
                    <a:pt x="462" y="28520"/>
                  </a:cubicBezTo>
                  <a:lnTo>
                    <a:pt x="689" y="27587"/>
                  </a:lnTo>
                  <a:lnTo>
                    <a:pt x="801" y="27121"/>
                  </a:lnTo>
                  <a:lnTo>
                    <a:pt x="894" y="26650"/>
                  </a:lnTo>
                  <a:lnTo>
                    <a:pt x="1248" y="24763"/>
                  </a:lnTo>
                  <a:lnTo>
                    <a:pt x="1337" y="24291"/>
                  </a:lnTo>
                  <a:cubicBezTo>
                    <a:pt x="1367" y="24134"/>
                    <a:pt x="1398" y="23976"/>
                    <a:pt x="1418" y="23817"/>
                  </a:cubicBezTo>
                  <a:lnTo>
                    <a:pt x="1553" y="22866"/>
                  </a:lnTo>
                  <a:cubicBezTo>
                    <a:pt x="1644" y="22232"/>
                    <a:pt x="1737" y="21598"/>
                    <a:pt x="1818" y="20963"/>
                  </a:cubicBezTo>
                  <a:lnTo>
                    <a:pt x="1997" y="19050"/>
                  </a:lnTo>
                  <a:cubicBezTo>
                    <a:pt x="2026" y="18731"/>
                    <a:pt x="2058" y="18412"/>
                    <a:pt x="2081" y="18091"/>
                  </a:cubicBezTo>
                  <a:lnTo>
                    <a:pt x="2128" y="17131"/>
                  </a:lnTo>
                  <a:lnTo>
                    <a:pt x="2176" y="16172"/>
                  </a:lnTo>
                  <a:cubicBezTo>
                    <a:pt x="2189" y="15851"/>
                    <a:pt x="2214" y="15532"/>
                    <a:pt x="2212" y="15211"/>
                  </a:cubicBezTo>
                  <a:cubicBezTo>
                    <a:pt x="2266" y="12648"/>
                    <a:pt x="2168" y="10082"/>
                    <a:pt x="1892" y="7533"/>
                  </a:cubicBezTo>
                  <a:lnTo>
                    <a:pt x="1786" y="6579"/>
                  </a:lnTo>
                  <a:lnTo>
                    <a:pt x="1651" y="5627"/>
                  </a:lnTo>
                  <a:cubicBezTo>
                    <a:pt x="1569" y="4991"/>
                    <a:pt x="1455" y="4361"/>
                    <a:pt x="1344" y="3731"/>
                  </a:cubicBezTo>
                  <a:cubicBezTo>
                    <a:pt x="1291" y="3414"/>
                    <a:pt x="1217" y="3103"/>
                    <a:pt x="1154" y="2789"/>
                  </a:cubicBezTo>
                  <a:cubicBezTo>
                    <a:pt x="1088" y="2475"/>
                    <a:pt x="1022" y="2163"/>
                    <a:pt x="945" y="1853"/>
                  </a:cubicBezTo>
                  <a:cubicBezTo>
                    <a:pt x="801" y="1229"/>
                    <a:pt x="636" y="609"/>
                    <a:pt x="44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7167325" y="4021775"/>
              <a:ext cx="95575" cy="435675"/>
            </a:xfrm>
            <a:custGeom>
              <a:rect b="b" l="l" r="r" t="t"/>
              <a:pathLst>
                <a:path extrusionOk="0" h="17427" w="3823">
                  <a:moveTo>
                    <a:pt x="100" y="1"/>
                  </a:moveTo>
                  <a:cubicBezTo>
                    <a:pt x="57" y="374"/>
                    <a:pt x="33" y="749"/>
                    <a:pt x="21" y="1123"/>
                  </a:cubicBezTo>
                  <a:cubicBezTo>
                    <a:pt x="12" y="1312"/>
                    <a:pt x="11" y="1499"/>
                    <a:pt x="8" y="1686"/>
                  </a:cubicBezTo>
                  <a:cubicBezTo>
                    <a:pt x="8" y="1874"/>
                    <a:pt x="0" y="2062"/>
                    <a:pt x="7" y="2250"/>
                  </a:cubicBezTo>
                  <a:cubicBezTo>
                    <a:pt x="15" y="2625"/>
                    <a:pt x="21" y="3001"/>
                    <a:pt x="47" y="3376"/>
                  </a:cubicBezTo>
                  <a:lnTo>
                    <a:pt x="78" y="3938"/>
                  </a:lnTo>
                  <a:lnTo>
                    <a:pt x="126" y="4500"/>
                  </a:lnTo>
                  <a:cubicBezTo>
                    <a:pt x="258" y="5997"/>
                    <a:pt x="494" y="7485"/>
                    <a:pt x="818" y="8952"/>
                  </a:cubicBezTo>
                  <a:cubicBezTo>
                    <a:pt x="854" y="9137"/>
                    <a:pt x="906" y="9318"/>
                    <a:pt x="950" y="9501"/>
                  </a:cubicBezTo>
                  <a:lnTo>
                    <a:pt x="1085" y="10047"/>
                  </a:lnTo>
                  <a:lnTo>
                    <a:pt x="1222" y="10595"/>
                  </a:lnTo>
                  <a:cubicBezTo>
                    <a:pt x="1271" y="10776"/>
                    <a:pt x="1327" y="10955"/>
                    <a:pt x="1380" y="11136"/>
                  </a:cubicBezTo>
                  <a:lnTo>
                    <a:pt x="1703" y="12216"/>
                  </a:lnTo>
                  <a:cubicBezTo>
                    <a:pt x="1822" y="12572"/>
                    <a:pt x="1947" y="12926"/>
                    <a:pt x="2071" y="13280"/>
                  </a:cubicBezTo>
                  <a:lnTo>
                    <a:pt x="2258" y="13811"/>
                  </a:lnTo>
                  <a:cubicBezTo>
                    <a:pt x="2288" y="13900"/>
                    <a:pt x="2323" y="13988"/>
                    <a:pt x="2359" y="14075"/>
                  </a:cubicBezTo>
                  <a:lnTo>
                    <a:pt x="2464" y="14337"/>
                  </a:lnTo>
                  <a:lnTo>
                    <a:pt x="2883" y="15382"/>
                  </a:lnTo>
                  <a:lnTo>
                    <a:pt x="2989" y="15641"/>
                  </a:lnTo>
                  <a:lnTo>
                    <a:pt x="3108" y="15897"/>
                  </a:lnTo>
                  <a:lnTo>
                    <a:pt x="3346" y="16407"/>
                  </a:lnTo>
                  <a:cubicBezTo>
                    <a:pt x="3502" y="16748"/>
                    <a:pt x="3662" y="17088"/>
                    <a:pt x="3822" y="17427"/>
                  </a:cubicBezTo>
                  <a:cubicBezTo>
                    <a:pt x="3683" y="17078"/>
                    <a:pt x="3541" y="16732"/>
                    <a:pt x="3398" y="16385"/>
                  </a:cubicBezTo>
                  <a:lnTo>
                    <a:pt x="3182" y="15866"/>
                  </a:lnTo>
                  <a:lnTo>
                    <a:pt x="3076" y="15607"/>
                  </a:lnTo>
                  <a:lnTo>
                    <a:pt x="2980" y="15342"/>
                  </a:lnTo>
                  <a:lnTo>
                    <a:pt x="2590" y="14289"/>
                  </a:lnTo>
                  <a:lnTo>
                    <a:pt x="2492" y="14027"/>
                  </a:lnTo>
                  <a:cubicBezTo>
                    <a:pt x="2460" y="13939"/>
                    <a:pt x="2426" y="13851"/>
                    <a:pt x="2399" y="13762"/>
                  </a:cubicBezTo>
                  <a:lnTo>
                    <a:pt x="2227" y="13227"/>
                  </a:lnTo>
                  <a:lnTo>
                    <a:pt x="1881" y="12160"/>
                  </a:lnTo>
                  <a:lnTo>
                    <a:pt x="1575" y="11081"/>
                  </a:lnTo>
                  <a:cubicBezTo>
                    <a:pt x="1525" y="10901"/>
                    <a:pt x="1470" y="10722"/>
                    <a:pt x="1421" y="10542"/>
                  </a:cubicBezTo>
                  <a:lnTo>
                    <a:pt x="1288" y="9997"/>
                  </a:lnTo>
                  <a:lnTo>
                    <a:pt x="1154" y="9452"/>
                  </a:lnTo>
                  <a:cubicBezTo>
                    <a:pt x="1111" y="9271"/>
                    <a:pt x="1061" y="9090"/>
                    <a:pt x="1027" y="8907"/>
                  </a:cubicBezTo>
                  <a:lnTo>
                    <a:pt x="796" y="7809"/>
                  </a:lnTo>
                  <a:cubicBezTo>
                    <a:pt x="755" y="7627"/>
                    <a:pt x="728" y="7442"/>
                    <a:pt x="695" y="7257"/>
                  </a:cubicBezTo>
                  <a:lnTo>
                    <a:pt x="599" y="6705"/>
                  </a:lnTo>
                  <a:cubicBezTo>
                    <a:pt x="529" y="6338"/>
                    <a:pt x="481" y="5967"/>
                    <a:pt x="429" y="5596"/>
                  </a:cubicBezTo>
                  <a:lnTo>
                    <a:pt x="352" y="5041"/>
                  </a:lnTo>
                  <a:lnTo>
                    <a:pt x="289" y="4484"/>
                  </a:lnTo>
                  <a:lnTo>
                    <a:pt x="225" y="3926"/>
                  </a:lnTo>
                  <a:lnTo>
                    <a:pt x="180" y="3367"/>
                  </a:lnTo>
                  <a:cubicBezTo>
                    <a:pt x="145" y="2995"/>
                    <a:pt x="131" y="2620"/>
                    <a:pt x="110" y="2247"/>
                  </a:cubicBezTo>
                  <a:cubicBezTo>
                    <a:pt x="74" y="1499"/>
                    <a:pt x="64" y="750"/>
                    <a:pt x="100"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7218050" y="4034800"/>
              <a:ext cx="33225" cy="445425"/>
            </a:xfrm>
            <a:custGeom>
              <a:rect b="b" l="l" r="r" t="t"/>
              <a:pathLst>
                <a:path extrusionOk="0" h="17817" w="1329">
                  <a:moveTo>
                    <a:pt x="1070" y="0"/>
                  </a:moveTo>
                  <a:cubicBezTo>
                    <a:pt x="955" y="357"/>
                    <a:pt x="860" y="721"/>
                    <a:pt x="774" y="1087"/>
                  </a:cubicBezTo>
                  <a:cubicBezTo>
                    <a:pt x="729" y="1269"/>
                    <a:pt x="690" y="1452"/>
                    <a:pt x="653" y="1636"/>
                  </a:cubicBezTo>
                  <a:cubicBezTo>
                    <a:pt x="615" y="1819"/>
                    <a:pt x="572" y="2002"/>
                    <a:pt x="541" y="2187"/>
                  </a:cubicBezTo>
                  <a:cubicBezTo>
                    <a:pt x="476" y="2558"/>
                    <a:pt x="409" y="2927"/>
                    <a:pt x="361" y="3299"/>
                  </a:cubicBezTo>
                  <a:lnTo>
                    <a:pt x="282" y="3857"/>
                  </a:lnTo>
                  <a:lnTo>
                    <a:pt x="220" y="4418"/>
                  </a:lnTo>
                  <a:cubicBezTo>
                    <a:pt x="57" y="5912"/>
                    <a:pt x="1" y="7417"/>
                    <a:pt x="32" y="8921"/>
                  </a:cubicBezTo>
                  <a:cubicBezTo>
                    <a:pt x="30" y="9108"/>
                    <a:pt x="46" y="9295"/>
                    <a:pt x="54" y="9484"/>
                  </a:cubicBezTo>
                  <a:lnTo>
                    <a:pt x="81" y="10046"/>
                  </a:lnTo>
                  <a:lnTo>
                    <a:pt x="109" y="10609"/>
                  </a:lnTo>
                  <a:cubicBezTo>
                    <a:pt x="122" y="10796"/>
                    <a:pt x="140" y="10983"/>
                    <a:pt x="158" y="11171"/>
                  </a:cubicBezTo>
                  <a:lnTo>
                    <a:pt x="263" y="12293"/>
                  </a:lnTo>
                  <a:cubicBezTo>
                    <a:pt x="311" y="12665"/>
                    <a:pt x="365" y="13037"/>
                    <a:pt x="418" y="13409"/>
                  </a:cubicBezTo>
                  <a:lnTo>
                    <a:pt x="498" y="13967"/>
                  </a:lnTo>
                  <a:cubicBezTo>
                    <a:pt x="510" y="14060"/>
                    <a:pt x="528" y="14152"/>
                    <a:pt x="544" y="14243"/>
                  </a:cubicBezTo>
                  <a:lnTo>
                    <a:pt x="596" y="14521"/>
                  </a:lnTo>
                  <a:lnTo>
                    <a:pt x="804" y="15628"/>
                  </a:lnTo>
                  <a:lnTo>
                    <a:pt x="858" y="15903"/>
                  </a:lnTo>
                  <a:lnTo>
                    <a:pt x="925" y="16177"/>
                  </a:lnTo>
                  <a:lnTo>
                    <a:pt x="1059" y="16725"/>
                  </a:lnTo>
                  <a:cubicBezTo>
                    <a:pt x="1146" y="17089"/>
                    <a:pt x="1237" y="17453"/>
                    <a:pt x="1328" y="17816"/>
                  </a:cubicBezTo>
                  <a:cubicBezTo>
                    <a:pt x="1259" y="17448"/>
                    <a:pt x="1188" y="17080"/>
                    <a:pt x="1113" y="16713"/>
                  </a:cubicBezTo>
                  <a:lnTo>
                    <a:pt x="1004" y="16162"/>
                  </a:lnTo>
                  <a:lnTo>
                    <a:pt x="950" y="15886"/>
                  </a:lnTo>
                  <a:lnTo>
                    <a:pt x="907" y="15609"/>
                  </a:lnTo>
                  <a:lnTo>
                    <a:pt x="729" y="14499"/>
                  </a:lnTo>
                  <a:lnTo>
                    <a:pt x="685" y="14223"/>
                  </a:lnTo>
                  <a:cubicBezTo>
                    <a:pt x="670" y="14130"/>
                    <a:pt x="654" y="14038"/>
                    <a:pt x="645" y="13945"/>
                  </a:cubicBezTo>
                  <a:lnTo>
                    <a:pt x="581" y="13387"/>
                  </a:lnTo>
                  <a:lnTo>
                    <a:pt x="449" y="12272"/>
                  </a:lnTo>
                  <a:lnTo>
                    <a:pt x="358" y="11155"/>
                  </a:lnTo>
                  <a:cubicBezTo>
                    <a:pt x="346" y="10968"/>
                    <a:pt x="326" y="10782"/>
                    <a:pt x="315" y="10596"/>
                  </a:cubicBezTo>
                  <a:lnTo>
                    <a:pt x="289" y="10035"/>
                  </a:lnTo>
                  <a:lnTo>
                    <a:pt x="264" y="9475"/>
                  </a:lnTo>
                  <a:cubicBezTo>
                    <a:pt x="258" y="9289"/>
                    <a:pt x="243" y="9101"/>
                    <a:pt x="245" y="8915"/>
                  </a:cubicBezTo>
                  <a:lnTo>
                    <a:pt x="233" y="7794"/>
                  </a:lnTo>
                  <a:cubicBezTo>
                    <a:pt x="228" y="7607"/>
                    <a:pt x="237" y="7420"/>
                    <a:pt x="241" y="7234"/>
                  </a:cubicBezTo>
                  <a:lnTo>
                    <a:pt x="254" y="6673"/>
                  </a:lnTo>
                  <a:cubicBezTo>
                    <a:pt x="256" y="6298"/>
                    <a:pt x="282" y="5925"/>
                    <a:pt x="303" y="5552"/>
                  </a:cubicBezTo>
                  <a:lnTo>
                    <a:pt x="335" y="4993"/>
                  </a:lnTo>
                  <a:lnTo>
                    <a:pt x="382" y="4433"/>
                  </a:lnTo>
                  <a:lnTo>
                    <a:pt x="429" y="3874"/>
                  </a:lnTo>
                  <a:lnTo>
                    <a:pt x="494" y="3317"/>
                  </a:lnTo>
                  <a:cubicBezTo>
                    <a:pt x="532" y="2945"/>
                    <a:pt x="590" y="2576"/>
                    <a:pt x="643" y="2205"/>
                  </a:cubicBezTo>
                  <a:cubicBezTo>
                    <a:pt x="754" y="1465"/>
                    <a:pt x="888" y="728"/>
                    <a:pt x="1070"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6662375" y="4368425"/>
              <a:ext cx="1155250" cy="209625"/>
            </a:xfrm>
            <a:custGeom>
              <a:rect b="b" l="l" r="r" t="t"/>
              <a:pathLst>
                <a:path extrusionOk="0" h="8385" w="46210">
                  <a:moveTo>
                    <a:pt x="28045" y="1"/>
                  </a:moveTo>
                  <a:cubicBezTo>
                    <a:pt x="22342" y="1"/>
                    <a:pt x="16802" y="192"/>
                    <a:pt x="11455" y="612"/>
                  </a:cubicBezTo>
                  <a:cubicBezTo>
                    <a:pt x="3656" y="1384"/>
                    <a:pt x="1" y="8385"/>
                    <a:pt x="1" y="8385"/>
                  </a:cubicBezTo>
                  <a:lnTo>
                    <a:pt x="3726" y="8385"/>
                  </a:lnTo>
                  <a:cubicBezTo>
                    <a:pt x="4710" y="6799"/>
                    <a:pt x="8339" y="1737"/>
                    <a:pt x="14904" y="1086"/>
                  </a:cubicBezTo>
                  <a:lnTo>
                    <a:pt x="14903" y="1086"/>
                  </a:lnTo>
                  <a:cubicBezTo>
                    <a:pt x="20249" y="666"/>
                    <a:pt x="25790" y="475"/>
                    <a:pt x="31493" y="475"/>
                  </a:cubicBezTo>
                  <a:cubicBezTo>
                    <a:pt x="36290" y="475"/>
                    <a:pt x="41201" y="610"/>
                    <a:pt x="46210" y="860"/>
                  </a:cubicBezTo>
                  <a:cubicBezTo>
                    <a:pt x="46053" y="674"/>
                    <a:pt x="45839" y="552"/>
                    <a:pt x="45595" y="538"/>
                  </a:cubicBezTo>
                  <a:cubicBezTo>
                    <a:pt x="39603" y="192"/>
                    <a:pt x="33742" y="1"/>
                    <a:pt x="28045"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6755525" y="4380275"/>
              <a:ext cx="1070900" cy="197775"/>
            </a:xfrm>
            <a:custGeom>
              <a:rect b="b" l="l" r="r" t="t"/>
              <a:pathLst>
                <a:path extrusionOk="0" h="7911" w="42836">
                  <a:moveTo>
                    <a:pt x="27767" y="1"/>
                  </a:moveTo>
                  <a:cubicBezTo>
                    <a:pt x="22064" y="1"/>
                    <a:pt x="16523" y="192"/>
                    <a:pt x="11177" y="612"/>
                  </a:cubicBezTo>
                  <a:cubicBezTo>
                    <a:pt x="4613" y="1263"/>
                    <a:pt x="984" y="6325"/>
                    <a:pt x="0" y="7911"/>
                  </a:cubicBezTo>
                  <a:lnTo>
                    <a:pt x="40913" y="7911"/>
                  </a:lnTo>
                  <a:lnTo>
                    <a:pt x="42714" y="1539"/>
                  </a:lnTo>
                  <a:cubicBezTo>
                    <a:pt x="42835" y="1112"/>
                    <a:pt x="42727" y="672"/>
                    <a:pt x="42484" y="386"/>
                  </a:cubicBezTo>
                  <a:cubicBezTo>
                    <a:pt x="37475" y="136"/>
                    <a:pt x="32564" y="1"/>
                    <a:pt x="27767" y="1"/>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6972875" y="4376550"/>
              <a:ext cx="1384675" cy="201500"/>
            </a:xfrm>
            <a:custGeom>
              <a:rect b="b" l="l" r="r" t="t"/>
              <a:pathLst>
                <a:path extrusionOk="0" h="8060" w="55387">
                  <a:moveTo>
                    <a:pt x="45014" y="1"/>
                  </a:moveTo>
                  <a:cubicBezTo>
                    <a:pt x="34110" y="1"/>
                    <a:pt x="22690" y="607"/>
                    <a:pt x="12953" y="1111"/>
                  </a:cubicBezTo>
                  <a:cubicBezTo>
                    <a:pt x="4540" y="1111"/>
                    <a:pt x="0" y="8060"/>
                    <a:pt x="0" y="8060"/>
                  </a:cubicBezTo>
                  <a:lnTo>
                    <a:pt x="6455" y="8060"/>
                  </a:lnTo>
                  <a:cubicBezTo>
                    <a:pt x="7755" y="6399"/>
                    <a:pt x="12058" y="1683"/>
                    <a:pt x="18987" y="1683"/>
                  </a:cubicBezTo>
                  <a:cubicBezTo>
                    <a:pt x="25356" y="1353"/>
                    <a:pt x="31828" y="1195"/>
                    <a:pt x="38396" y="1195"/>
                  </a:cubicBezTo>
                  <a:cubicBezTo>
                    <a:pt x="43893" y="1195"/>
                    <a:pt x="49457" y="1306"/>
                    <a:pt x="55083" y="1519"/>
                  </a:cubicBezTo>
                  <a:cubicBezTo>
                    <a:pt x="55143" y="1339"/>
                    <a:pt x="55204" y="1159"/>
                    <a:pt x="55263" y="978"/>
                  </a:cubicBezTo>
                  <a:cubicBezTo>
                    <a:pt x="55386" y="598"/>
                    <a:pt x="55115" y="204"/>
                    <a:pt x="54716" y="187"/>
                  </a:cubicBezTo>
                  <a:cubicBezTo>
                    <a:pt x="51570" y="56"/>
                    <a:pt x="48315" y="1"/>
                    <a:pt x="45014"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7134225" y="4406425"/>
              <a:ext cx="1215725" cy="171625"/>
            </a:xfrm>
            <a:custGeom>
              <a:rect b="b" l="l" r="r" t="t"/>
              <a:pathLst>
                <a:path extrusionOk="0" h="6865" w="48629">
                  <a:moveTo>
                    <a:pt x="31942" y="0"/>
                  </a:moveTo>
                  <a:cubicBezTo>
                    <a:pt x="25374" y="0"/>
                    <a:pt x="18902" y="158"/>
                    <a:pt x="12533" y="488"/>
                  </a:cubicBezTo>
                  <a:cubicBezTo>
                    <a:pt x="5604" y="488"/>
                    <a:pt x="1301" y="5202"/>
                    <a:pt x="1" y="6865"/>
                  </a:cubicBezTo>
                  <a:lnTo>
                    <a:pt x="45623" y="6865"/>
                  </a:lnTo>
                  <a:cubicBezTo>
                    <a:pt x="46840" y="4855"/>
                    <a:pt x="47828" y="2664"/>
                    <a:pt x="48629" y="324"/>
                  </a:cubicBezTo>
                  <a:cubicBezTo>
                    <a:pt x="43003" y="111"/>
                    <a:pt x="37439" y="0"/>
                    <a:pt x="31942"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7459400" y="4473225"/>
              <a:ext cx="103125" cy="25625"/>
            </a:xfrm>
            <a:custGeom>
              <a:rect b="b" l="l" r="r" t="t"/>
              <a:pathLst>
                <a:path extrusionOk="0" h="1025" w="4125">
                  <a:moveTo>
                    <a:pt x="2063" y="0"/>
                  </a:moveTo>
                  <a:cubicBezTo>
                    <a:pt x="924" y="0"/>
                    <a:pt x="0" y="230"/>
                    <a:pt x="0" y="513"/>
                  </a:cubicBezTo>
                  <a:cubicBezTo>
                    <a:pt x="0" y="796"/>
                    <a:pt x="924" y="1024"/>
                    <a:pt x="2063" y="1024"/>
                  </a:cubicBezTo>
                  <a:cubicBezTo>
                    <a:pt x="3201" y="1024"/>
                    <a:pt x="4125" y="796"/>
                    <a:pt x="4125" y="513"/>
                  </a:cubicBezTo>
                  <a:cubicBezTo>
                    <a:pt x="4125" y="230"/>
                    <a:pt x="3201" y="0"/>
                    <a:pt x="20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7648925" y="4479325"/>
              <a:ext cx="54125" cy="13450"/>
            </a:xfrm>
            <a:custGeom>
              <a:rect b="b" l="l" r="r" t="t"/>
              <a:pathLst>
                <a:path extrusionOk="0" h="538" w="2165">
                  <a:moveTo>
                    <a:pt x="1083" y="0"/>
                  </a:moveTo>
                  <a:cubicBezTo>
                    <a:pt x="485" y="0"/>
                    <a:pt x="0" y="120"/>
                    <a:pt x="0" y="269"/>
                  </a:cubicBezTo>
                  <a:cubicBezTo>
                    <a:pt x="0" y="417"/>
                    <a:pt x="485" y="538"/>
                    <a:pt x="1083" y="538"/>
                  </a:cubicBezTo>
                  <a:cubicBezTo>
                    <a:pt x="1681" y="538"/>
                    <a:pt x="2165" y="417"/>
                    <a:pt x="2165" y="269"/>
                  </a:cubicBezTo>
                  <a:cubicBezTo>
                    <a:pt x="2165" y="120"/>
                    <a:pt x="1681" y="0"/>
                    <a:pt x="1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7912575" y="4473225"/>
              <a:ext cx="103125" cy="25625"/>
            </a:xfrm>
            <a:custGeom>
              <a:rect b="b" l="l" r="r" t="t"/>
              <a:pathLst>
                <a:path extrusionOk="0" h="1025" w="4125">
                  <a:moveTo>
                    <a:pt x="2062" y="0"/>
                  </a:moveTo>
                  <a:cubicBezTo>
                    <a:pt x="924" y="0"/>
                    <a:pt x="0" y="230"/>
                    <a:pt x="0" y="513"/>
                  </a:cubicBezTo>
                  <a:cubicBezTo>
                    <a:pt x="0" y="796"/>
                    <a:pt x="924" y="1024"/>
                    <a:pt x="2062" y="1024"/>
                  </a:cubicBezTo>
                  <a:cubicBezTo>
                    <a:pt x="3201" y="1024"/>
                    <a:pt x="4125" y="796"/>
                    <a:pt x="4125" y="513"/>
                  </a:cubicBezTo>
                  <a:cubicBezTo>
                    <a:pt x="4125" y="230"/>
                    <a:pt x="3201" y="0"/>
                    <a:pt x="20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102100" y="4479325"/>
              <a:ext cx="54125" cy="13450"/>
            </a:xfrm>
            <a:custGeom>
              <a:rect b="b" l="l" r="r" t="t"/>
              <a:pathLst>
                <a:path extrusionOk="0" h="538" w="2165">
                  <a:moveTo>
                    <a:pt x="1083" y="0"/>
                  </a:moveTo>
                  <a:cubicBezTo>
                    <a:pt x="485" y="0"/>
                    <a:pt x="0" y="120"/>
                    <a:pt x="0" y="269"/>
                  </a:cubicBezTo>
                  <a:cubicBezTo>
                    <a:pt x="0" y="417"/>
                    <a:pt x="485" y="538"/>
                    <a:pt x="1083" y="538"/>
                  </a:cubicBezTo>
                  <a:cubicBezTo>
                    <a:pt x="1681" y="538"/>
                    <a:pt x="2165" y="417"/>
                    <a:pt x="2165" y="269"/>
                  </a:cubicBezTo>
                  <a:cubicBezTo>
                    <a:pt x="2165" y="120"/>
                    <a:pt x="1681" y="0"/>
                    <a:pt x="1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7602475" y="2989075"/>
              <a:ext cx="15575" cy="1299105"/>
            </a:xfrm>
            <a:custGeom>
              <a:rect b="b" l="l" r="r" t="t"/>
              <a:pathLst>
                <a:path extrusionOk="0" h="51644" w="623">
                  <a:moveTo>
                    <a:pt x="311" y="0"/>
                  </a:moveTo>
                  <a:cubicBezTo>
                    <a:pt x="139" y="0"/>
                    <a:pt x="1" y="140"/>
                    <a:pt x="1" y="312"/>
                  </a:cubicBezTo>
                  <a:lnTo>
                    <a:pt x="1" y="51643"/>
                  </a:lnTo>
                  <a:lnTo>
                    <a:pt x="622" y="51643"/>
                  </a:lnTo>
                  <a:lnTo>
                    <a:pt x="622" y="312"/>
                  </a:lnTo>
                  <a:cubicBezTo>
                    <a:pt x="622" y="140"/>
                    <a:pt x="483" y="0"/>
                    <a:pt x="311" y="0"/>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7618025" y="3408275"/>
              <a:ext cx="489800" cy="960175"/>
            </a:xfrm>
            <a:custGeom>
              <a:rect b="b" l="l" r="r" t="t"/>
              <a:pathLst>
                <a:path extrusionOk="0" h="38407" w="19592">
                  <a:moveTo>
                    <a:pt x="0" y="1"/>
                  </a:moveTo>
                  <a:lnTo>
                    <a:pt x="0" y="1"/>
                  </a:lnTo>
                  <a:cubicBezTo>
                    <a:pt x="12016" y="14072"/>
                    <a:pt x="0" y="29175"/>
                    <a:pt x="0" y="29175"/>
                  </a:cubicBezTo>
                  <a:cubicBezTo>
                    <a:pt x="1375" y="28900"/>
                    <a:pt x="2620" y="28776"/>
                    <a:pt x="3747" y="28776"/>
                  </a:cubicBezTo>
                  <a:cubicBezTo>
                    <a:pt x="13690" y="28776"/>
                    <a:pt x="14451" y="38407"/>
                    <a:pt x="14451" y="38407"/>
                  </a:cubicBezTo>
                  <a:cubicBezTo>
                    <a:pt x="19592" y="12543"/>
                    <a:pt x="1" y="1"/>
                    <a:pt x="0" y="1"/>
                  </a:cubicBezTo>
                  <a:close/>
                </a:path>
              </a:pathLst>
            </a:custGeom>
            <a:solidFill>
              <a:srgbClr val="026E80">
                <a:alpha val="5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7281450" y="3043400"/>
              <a:ext cx="321050" cy="592650"/>
            </a:xfrm>
            <a:custGeom>
              <a:rect b="b" l="l" r="r" t="t"/>
              <a:pathLst>
                <a:path extrusionOk="0" h="23706" w="12842">
                  <a:moveTo>
                    <a:pt x="12842" y="0"/>
                  </a:moveTo>
                  <a:cubicBezTo>
                    <a:pt x="12842" y="0"/>
                    <a:pt x="5224" y="7007"/>
                    <a:pt x="0" y="18765"/>
                  </a:cubicBezTo>
                  <a:cubicBezTo>
                    <a:pt x="4009" y="19160"/>
                    <a:pt x="8911" y="20400"/>
                    <a:pt x="12842" y="23706"/>
                  </a:cubicBezTo>
                  <a:lnTo>
                    <a:pt x="12842" y="0"/>
                  </a:lnTo>
                  <a:close/>
                </a:path>
              </a:pathLst>
            </a:custGeom>
            <a:solidFill>
              <a:srgbClr val="026E80">
                <a:alpha val="5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7208400" y="3512525"/>
              <a:ext cx="394100" cy="362725"/>
            </a:xfrm>
            <a:custGeom>
              <a:rect b="b" l="l" r="r" t="t"/>
              <a:pathLst>
                <a:path extrusionOk="0" h="14509" w="15764">
                  <a:moveTo>
                    <a:pt x="2922" y="0"/>
                  </a:moveTo>
                  <a:cubicBezTo>
                    <a:pt x="1806" y="2511"/>
                    <a:pt x="800" y="5239"/>
                    <a:pt x="0" y="8161"/>
                  </a:cubicBezTo>
                  <a:cubicBezTo>
                    <a:pt x="4688" y="8404"/>
                    <a:pt x="11167" y="9716"/>
                    <a:pt x="15764" y="14508"/>
                  </a:cubicBezTo>
                  <a:lnTo>
                    <a:pt x="15764" y="4941"/>
                  </a:lnTo>
                  <a:cubicBezTo>
                    <a:pt x="11833" y="1635"/>
                    <a:pt x="6931" y="395"/>
                    <a:pt x="2922"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7169575" y="3716525"/>
              <a:ext cx="432900" cy="430225"/>
            </a:xfrm>
            <a:custGeom>
              <a:rect b="b" l="l" r="r" t="t"/>
              <a:pathLst>
                <a:path extrusionOk="0" h="17209" w="17316">
                  <a:moveTo>
                    <a:pt x="1552" y="1"/>
                  </a:moveTo>
                  <a:cubicBezTo>
                    <a:pt x="1198" y="1294"/>
                    <a:pt x="886" y="2625"/>
                    <a:pt x="621" y="3993"/>
                  </a:cubicBezTo>
                  <a:cubicBezTo>
                    <a:pt x="366" y="5310"/>
                    <a:pt x="157" y="6659"/>
                    <a:pt x="1" y="8040"/>
                  </a:cubicBezTo>
                  <a:cubicBezTo>
                    <a:pt x="5472" y="8435"/>
                    <a:pt x="13004" y="10337"/>
                    <a:pt x="17315" y="17208"/>
                  </a:cubicBezTo>
                  <a:lnTo>
                    <a:pt x="17315" y="6348"/>
                  </a:lnTo>
                  <a:cubicBezTo>
                    <a:pt x="12718" y="1556"/>
                    <a:pt x="6240" y="244"/>
                    <a:pt x="1552" y="1"/>
                  </a:cubicBezTo>
                  <a:close/>
                </a:path>
              </a:pathLst>
            </a:custGeom>
            <a:solidFill>
              <a:srgbClr val="026E80">
                <a:alpha val="5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7161225" y="3917525"/>
              <a:ext cx="441275" cy="328425"/>
            </a:xfrm>
            <a:custGeom>
              <a:rect b="b" l="l" r="r" t="t"/>
              <a:pathLst>
                <a:path extrusionOk="0" h="13137" w="17651">
                  <a:moveTo>
                    <a:pt x="335" y="0"/>
                  </a:moveTo>
                  <a:cubicBezTo>
                    <a:pt x="168" y="1462"/>
                    <a:pt x="62" y="2961"/>
                    <a:pt x="24" y="4492"/>
                  </a:cubicBezTo>
                  <a:cubicBezTo>
                    <a:pt x="0" y="5451"/>
                    <a:pt x="3" y="6422"/>
                    <a:pt x="34" y="7406"/>
                  </a:cubicBezTo>
                  <a:lnTo>
                    <a:pt x="17651" y="13136"/>
                  </a:lnTo>
                  <a:lnTo>
                    <a:pt x="17651" y="9170"/>
                  </a:lnTo>
                  <a:cubicBezTo>
                    <a:pt x="13338" y="2297"/>
                    <a:pt x="5806" y="395"/>
                    <a:pt x="335" y="0"/>
                  </a:cubicBezTo>
                  <a:close/>
                </a:path>
              </a:pathLst>
            </a:custGeom>
            <a:solidFill>
              <a:srgbClr val="6F0A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7129500" y="4089000"/>
              <a:ext cx="474875" cy="165975"/>
            </a:xfrm>
            <a:custGeom>
              <a:rect b="b" l="l" r="r" t="t"/>
              <a:pathLst>
                <a:path extrusionOk="0" h="6639" w="18995">
                  <a:moveTo>
                    <a:pt x="273" y="1"/>
                  </a:moveTo>
                  <a:cubicBezTo>
                    <a:pt x="170" y="1"/>
                    <a:pt x="76" y="67"/>
                    <a:pt x="42" y="169"/>
                  </a:cubicBezTo>
                  <a:cubicBezTo>
                    <a:pt x="1" y="297"/>
                    <a:pt x="71" y="434"/>
                    <a:pt x="197" y="475"/>
                  </a:cubicBezTo>
                  <a:lnTo>
                    <a:pt x="18993" y="6639"/>
                  </a:lnTo>
                  <a:lnTo>
                    <a:pt x="18995" y="6639"/>
                  </a:lnTo>
                  <a:lnTo>
                    <a:pt x="18995" y="6047"/>
                  </a:lnTo>
                  <a:lnTo>
                    <a:pt x="347" y="13"/>
                  </a:lnTo>
                  <a:cubicBezTo>
                    <a:pt x="322" y="5"/>
                    <a:pt x="297" y="1"/>
                    <a:pt x="273" y="1"/>
                  </a:cubicBezTo>
                  <a:close/>
                </a:path>
              </a:pathLst>
            </a:custGeom>
            <a:solidFill>
              <a:srgbClr val="006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8502050" y="4241000"/>
              <a:ext cx="29850" cy="27650"/>
            </a:xfrm>
            <a:custGeom>
              <a:rect b="b" l="l" r="r" t="t"/>
              <a:pathLst>
                <a:path extrusionOk="0" h="1106" w="1194">
                  <a:moveTo>
                    <a:pt x="590" y="1"/>
                  </a:moveTo>
                  <a:cubicBezTo>
                    <a:pt x="546" y="1"/>
                    <a:pt x="502" y="6"/>
                    <a:pt x="458" y="18"/>
                  </a:cubicBezTo>
                  <a:cubicBezTo>
                    <a:pt x="171" y="93"/>
                    <a:pt x="1" y="392"/>
                    <a:pt x="78" y="688"/>
                  </a:cubicBezTo>
                  <a:cubicBezTo>
                    <a:pt x="143" y="938"/>
                    <a:pt x="364" y="1105"/>
                    <a:pt x="605" y="1105"/>
                  </a:cubicBezTo>
                  <a:cubicBezTo>
                    <a:pt x="648" y="1105"/>
                    <a:pt x="693" y="1100"/>
                    <a:pt x="737" y="1088"/>
                  </a:cubicBezTo>
                  <a:cubicBezTo>
                    <a:pt x="1024" y="1014"/>
                    <a:pt x="1194" y="714"/>
                    <a:pt x="1117" y="418"/>
                  </a:cubicBezTo>
                  <a:cubicBezTo>
                    <a:pt x="1052" y="168"/>
                    <a:pt x="830" y="1"/>
                    <a:pt x="590"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8492225" y="4288125"/>
              <a:ext cx="14950" cy="13850"/>
            </a:xfrm>
            <a:custGeom>
              <a:rect b="b" l="l" r="r" t="t"/>
              <a:pathLst>
                <a:path extrusionOk="0" h="554" w="598">
                  <a:moveTo>
                    <a:pt x="295" y="1"/>
                  </a:moveTo>
                  <a:cubicBezTo>
                    <a:pt x="273" y="1"/>
                    <a:pt x="251" y="4"/>
                    <a:pt x="229" y="9"/>
                  </a:cubicBezTo>
                  <a:cubicBezTo>
                    <a:pt x="86" y="47"/>
                    <a:pt x="1" y="197"/>
                    <a:pt x="40" y="345"/>
                  </a:cubicBezTo>
                  <a:cubicBezTo>
                    <a:pt x="71" y="470"/>
                    <a:pt x="183" y="554"/>
                    <a:pt x="304" y="554"/>
                  </a:cubicBezTo>
                  <a:cubicBezTo>
                    <a:pt x="326" y="554"/>
                    <a:pt x="347" y="551"/>
                    <a:pt x="369" y="545"/>
                  </a:cubicBezTo>
                  <a:cubicBezTo>
                    <a:pt x="512" y="508"/>
                    <a:pt x="598" y="357"/>
                    <a:pt x="559" y="210"/>
                  </a:cubicBezTo>
                  <a:cubicBezTo>
                    <a:pt x="526" y="85"/>
                    <a:pt x="415" y="1"/>
                    <a:pt x="295"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8388150" y="4356500"/>
              <a:ext cx="14950" cy="13850"/>
            </a:xfrm>
            <a:custGeom>
              <a:rect b="b" l="l" r="r" t="t"/>
              <a:pathLst>
                <a:path extrusionOk="0" h="554" w="598">
                  <a:moveTo>
                    <a:pt x="296" y="0"/>
                  </a:moveTo>
                  <a:cubicBezTo>
                    <a:pt x="274" y="0"/>
                    <a:pt x="252" y="3"/>
                    <a:pt x="230" y="9"/>
                  </a:cubicBezTo>
                  <a:cubicBezTo>
                    <a:pt x="86" y="46"/>
                    <a:pt x="1" y="196"/>
                    <a:pt x="40" y="345"/>
                  </a:cubicBezTo>
                  <a:cubicBezTo>
                    <a:pt x="72" y="469"/>
                    <a:pt x="183" y="553"/>
                    <a:pt x="303" y="553"/>
                  </a:cubicBezTo>
                  <a:cubicBezTo>
                    <a:pt x="325" y="553"/>
                    <a:pt x="347" y="551"/>
                    <a:pt x="369" y="545"/>
                  </a:cubicBezTo>
                  <a:cubicBezTo>
                    <a:pt x="512" y="507"/>
                    <a:pt x="598" y="358"/>
                    <a:pt x="560" y="209"/>
                  </a:cubicBezTo>
                  <a:cubicBezTo>
                    <a:pt x="527" y="84"/>
                    <a:pt x="417" y="0"/>
                    <a:pt x="296"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8703650" y="4239550"/>
              <a:ext cx="14950" cy="15300"/>
            </a:xfrm>
            <a:custGeom>
              <a:rect b="b" l="l" r="r" t="t"/>
              <a:pathLst>
                <a:path extrusionOk="0" h="612" w="598">
                  <a:moveTo>
                    <a:pt x="558" y="238"/>
                  </a:moveTo>
                  <a:cubicBezTo>
                    <a:pt x="597" y="387"/>
                    <a:pt x="512" y="537"/>
                    <a:pt x="368" y="574"/>
                  </a:cubicBezTo>
                  <a:cubicBezTo>
                    <a:pt x="225" y="612"/>
                    <a:pt x="78" y="521"/>
                    <a:pt x="39" y="374"/>
                  </a:cubicBezTo>
                  <a:cubicBezTo>
                    <a:pt x="0" y="225"/>
                    <a:pt x="86" y="76"/>
                    <a:pt x="229" y="38"/>
                  </a:cubicBezTo>
                  <a:cubicBezTo>
                    <a:pt x="372" y="1"/>
                    <a:pt x="520" y="91"/>
                    <a:pt x="558" y="238"/>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8459350" y="4259125"/>
              <a:ext cx="14950" cy="13825"/>
            </a:xfrm>
            <a:custGeom>
              <a:rect b="b" l="l" r="r" t="t"/>
              <a:pathLst>
                <a:path extrusionOk="0" h="553" w="598">
                  <a:moveTo>
                    <a:pt x="296" y="1"/>
                  </a:moveTo>
                  <a:cubicBezTo>
                    <a:pt x="274" y="1"/>
                    <a:pt x="252" y="4"/>
                    <a:pt x="230" y="10"/>
                  </a:cubicBezTo>
                  <a:cubicBezTo>
                    <a:pt x="86" y="47"/>
                    <a:pt x="1" y="197"/>
                    <a:pt x="38" y="344"/>
                  </a:cubicBezTo>
                  <a:cubicBezTo>
                    <a:pt x="71" y="470"/>
                    <a:pt x="182" y="553"/>
                    <a:pt x="302" y="553"/>
                  </a:cubicBezTo>
                  <a:cubicBezTo>
                    <a:pt x="324" y="553"/>
                    <a:pt x="347" y="550"/>
                    <a:pt x="369" y="544"/>
                  </a:cubicBezTo>
                  <a:cubicBezTo>
                    <a:pt x="512" y="507"/>
                    <a:pt x="598" y="357"/>
                    <a:pt x="559" y="208"/>
                  </a:cubicBezTo>
                  <a:cubicBezTo>
                    <a:pt x="526" y="84"/>
                    <a:pt x="416" y="1"/>
                    <a:pt x="296"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6440875" y="4278975"/>
              <a:ext cx="29850" cy="27650"/>
            </a:xfrm>
            <a:custGeom>
              <a:rect b="b" l="l" r="r" t="t"/>
              <a:pathLst>
                <a:path extrusionOk="0" h="1106" w="1194">
                  <a:moveTo>
                    <a:pt x="604" y="1"/>
                  </a:moveTo>
                  <a:cubicBezTo>
                    <a:pt x="363" y="1"/>
                    <a:pt x="142" y="168"/>
                    <a:pt x="76" y="418"/>
                  </a:cubicBezTo>
                  <a:cubicBezTo>
                    <a:pt x="0" y="714"/>
                    <a:pt x="171" y="1014"/>
                    <a:pt x="457" y="1088"/>
                  </a:cubicBezTo>
                  <a:cubicBezTo>
                    <a:pt x="502" y="1100"/>
                    <a:pt x="546" y="1105"/>
                    <a:pt x="589" y="1105"/>
                  </a:cubicBezTo>
                  <a:cubicBezTo>
                    <a:pt x="830" y="1105"/>
                    <a:pt x="1052" y="938"/>
                    <a:pt x="1116" y="688"/>
                  </a:cubicBezTo>
                  <a:cubicBezTo>
                    <a:pt x="1194" y="392"/>
                    <a:pt x="1023" y="93"/>
                    <a:pt x="736" y="18"/>
                  </a:cubicBezTo>
                  <a:cubicBezTo>
                    <a:pt x="692" y="6"/>
                    <a:pt x="648" y="1"/>
                    <a:pt x="604"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6465600" y="4326100"/>
              <a:ext cx="14950" cy="13850"/>
            </a:xfrm>
            <a:custGeom>
              <a:rect b="b" l="l" r="r" t="t"/>
              <a:pathLst>
                <a:path extrusionOk="0" h="554" w="598">
                  <a:moveTo>
                    <a:pt x="303" y="1"/>
                  </a:moveTo>
                  <a:cubicBezTo>
                    <a:pt x="183" y="1"/>
                    <a:pt x="71" y="85"/>
                    <a:pt x="39" y="210"/>
                  </a:cubicBezTo>
                  <a:cubicBezTo>
                    <a:pt x="1" y="358"/>
                    <a:pt x="86" y="508"/>
                    <a:pt x="229" y="545"/>
                  </a:cubicBezTo>
                  <a:cubicBezTo>
                    <a:pt x="251" y="551"/>
                    <a:pt x="273" y="554"/>
                    <a:pt x="295" y="554"/>
                  </a:cubicBezTo>
                  <a:cubicBezTo>
                    <a:pt x="415" y="554"/>
                    <a:pt x="526" y="470"/>
                    <a:pt x="559" y="345"/>
                  </a:cubicBezTo>
                  <a:cubicBezTo>
                    <a:pt x="597" y="197"/>
                    <a:pt x="512" y="47"/>
                    <a:pt x="369" y="9"/>
                  </a:cubicBezTo>
                  <a:cubicBezTo>
                    <a:pt x="347" y="4"/>
                    <a:pt x="325" y="1"/>
                    <a:pt x="303"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6569650" y="4394475"/>
              <a:ext cx="14950" cy="13850"/>
            </a:xfrm>
            <a:custGeom>
              <a:rect b="b" l="l" r="r" t="t"/>
              <a:pathLst>
                <a:path extrusionOk="0" h="554" w="598">
                  <a:moveTo>
                    <a:pt x="303" y="0"/>
                  </a:moveTo>
                  <a:cubicBezTo>
                    <a:pt x="183" y="0"/>
                    <a:pt x="72" y="84"/>
                    <a:pt x="39" y="209"/>
                  </a:cubicBezTo>
                  <a:cubicBezTo>
                    <a:pt x="0" y="358"/>
                    <a:pt x="86" y="507"/>
                    <a:pt x="229" y="545"/>
                  </a:cubicBezTo>
                  <a:cubicBezTo>
                    <a:pt x="251" y="551"/>
                    <a:pt x="273" y="553"/>
                    <a:pt x="295" y="553"/>
                  </a:cubicBezTo>
                  <a:cubicBezTo>
                    <a:pt x="416" y="553"/>
                    <a:pt x="527" y="469"/>
                    <a:pt x="558" y="345"/>
                  </a:cubicBezTo>
                  <a:cubicBezTo>
                    <a:pt x="597" y="196"/>
                    <a:pt x="512" y="46"/>
                    <a:pt x="368" y="9"/>
                  </a:cubicBezTo>
                  <a:cubicBezTo>
                    <a:pt x="347" y="3"/>
                    <a:pt x="324" y="0"/>
                    <a:pt x="303"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6498475" y="4297100"/>
              <a:ext cx="14950" cy="13825"/>
            </a:xfrm>
            <a:custGeom>
              <a:rect b="b" l="l" r="r" t="t"/>
              <a:pathLst>
                <a:path extrusionOk="0" h="553" w="598">
                  <a:moveTo>
                    <a:pt x="302" y="1"/>
                  </a:moveTo>
                  <a:cubicBezTo>
                    <a:pt x="182" y="1"/>
                    <a:pt x="72" y="84"/>
                    <a:pt x="39" y="210"/>
                  </a:cubicBezTo>
                  <a:cubicBezTo>
                    <a:pt x="1" y="357"/>
                    <a:pt x="86" y="507"/>
                    <a:pt x="229" y="544"/>
                  </a:cubicBezTo>
                  <a:cubicBezTo>
                    <a:pt x="251" y="550"/>
                    <a:pt x="274" y="553"/>
                    <a:pt x="295" y="553"/>
                  </a:cubicBezTo>
                  <a:cubicBezTo>
                    <a:pt x="416" y="553"/>
                    <a:pt x="527" y="470"/>
                    <a:pt x="559" y="344"/>
                  </a:cubicBezTo>
                  <a:cubicBezTo>
                    <a:pt x="597" y="197"/>
                    <a:pt x="512" y="47"/>
                    <a:pt x="369" y="10"/>
                  </a:cubicBezTo>
                  <a:cubicBezTo>
                    <a:pt x="347" y="4"/>
                    <a:pt x="324" y="1"/>
                    <a:pt x="30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6455350" y="4470450"/>
              <a:ext cx="394775" cy="116300"/>
            </a:xfrm>
            <a:custGeom>
              <a:rect b="b" l="l" r="r" t="t"/>
              <a:pathLst>
                <a:path extrusionOk="0" h="4652" w="15791">
                  <a:moveTo>
                    <a:pt x="1772" y="0"/>
                  </a:moveTo>
                  <a:lnTo>
                    <a:pt x="1772" y="0"/>
                  </a:lnTo>
                  <a:cubicBezTo>
                    <a:pt x="1772" y="0"/>
                    <a:pt x="3743" y="2115"/>
                    <a:pt x="5811" y="3153"/>
                  </a:cubicBezTo>
                  <a:cubicBezTo>
                    <a:pt x="5811" y="3153"/>
                    <a:pt x="2898" y="2693"/>
                    <a:pt x="1213" y="2693"/>
                  </a:cubicBezTo>
                  <a:cubicBezTo>
                    <a:pt x="496" y="2693"/>
                    <a:pt x="1" y="2776"/>
                    <a:pt x="46" y="3013"/>
                  </a:cubicBezTo>
                  <a:cubicBezTo>
                    <a:pt x="159" y="3601"/>
                    <a:pt x="2901" y="4652"/>
                    <a:pt x="8628" y="4652"/>
                  </a:cubicBezTo>
                  <a:cubicBezTo>
                    <a:pt x="10642" y="4652"/>
                    <a:pt x="13024" y="4522"/>
                    <a:pt x="15790" y="4197"/>
                  </a:cubicBezTo>
                  <a:cubicBezTo>
                    <a:pt x="15790" y="4197"/>
                    <a:pt x="7131" y="2963"/>
                    <a:pt x="177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7924638" y="4532850"/>
              <a:ext cx="520025" cy="59000"/>
            </a:xfrm>
            <a:custGeom>
              <a:rect b="b" l="l" r="r" t="t"/>
              <a:pathLst>
                <a:path extrusionOk="0" h="2360" w="20801">
                  <a:moveTo>
                    <a:pt x="12514" y="0"/>
                  </a:moveTo>
                  <a:cubicBezTo>
                    <a:pt x="10852" y="0"/>
                    <a:pt x="10491" y="883"/>
                    <a:pt x="10248" y="883"/>
                  </a:cubicBezTo>
                  <a:cubicBezTo>
                    <a:pt x="10246" y="883"/>
                    <a:pt x="10244" y="883"/>
                    <a:pt x="10243" y="883"/>
                  </a:cubicBezTo>
                  <a:cubicBezTo>
                    <a:pt x="10031" y="874"/>
                    <a:pt x="9842" y="870"/>
                    <a:pt x="9673" y="870"/>
                  </a:cubicBezTo>
                  <a:cubicBezTo>
                    <a:pt x="7629" y="870"/>
                    <a:pt x="8539" y="1466"/>
                    <a:pt x="7384" y="1466"/>
                  </a:cubicBezTo>
                  <a:cubicBezTo>
                    <a:pt x="7263" y="1466"/>
                    <a:pt x="7118" y="1460"/>
                    <a:pt x="6944" y="1445"/>
                  </a:cubicBezTo>
                  <a:cubicBezTo>
                    <a:pt x="6644" y="1429"/>
                    <a:pt x="6395" y="1422"/>
                    <a:pt x="6182" y="1422"/>
                  </a:cubicBezTo>
                  <a:cubicBezTo>
                    <a:pt x="4495" y="1422"/>
                    <a:pt x="5016" y="1875"/>
                    <a:pt x="0" y="2141"/>
                  </a:cubicBezTo>
                  <a:cubicBezTo>
                    <a:pt x="0" y="2141"/>
                    <a:pt x="2963" y="2359"/>
                    <a:pt x="6631" y="2359"/>
                  </a:cubicBezTo>
                  <a:cubicBezTo>
                    <a:pt x="10348" y="2359"/>
                    <a:pt x="14788" y="2135"/>
                    <a:pt x="17604" y="1234"/>
                  </a:cubicBezTo>
                  <a:cubicBezTo>
                    <a:pt x="20801" y="211"/>
                    <a:pt x="14912" y="352"/>
                    <a:pt x="13659" y="117"/>
                  </a:cubicBezTo>
                  <a:cubicBezTo>
                    <a:pt x="13221" y="35"/>
                    <a:pt x="12842" y="0"/>
                    <a:pt x="12514"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6655875" y="4426175"/>
              <a:ext cx="68025" cy="17550"/>
            </a:xfrm>
            <a:custGeom>
              <a:rect b="b" l="l" r="r" t="t"/>
              <a:pathLst>
                <a:path extrusionOk="0" h="702" w="2721">
                  <a:moveTo>
                    <a:pt x="212" y="1"/>
                  </a:moveTo>
                  <a:cubicBezTo>
                    <a:pt x="60" y="1"/>
                    <a:pt x="1" y="74"/>
                    <a:pt x="75" y="268"/>
                  </a:cubicBezTo>
                  <a:cubicBezTo>
                    <a:pt x="216" y="633"/>
                    <a:pt x="1221" y="701"/>
                    <a:pt x="1950" y="701"/>
                  </a:cubicBezTo>
                  <a:cubicBezTo>
                    <a:pt x="2384" y="701"/>
                    <a:pt x="2720" y="677"/>
                    <a:pt x="2720" y="677"/>
                  </a:cubicBezTo>
                  <a:cubicBezTo>
                    <a:pt x="1770" y="567"/>
                    <a:pt x="634" y="1"/>
                    <a:pt x="21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6688950" y="4446250"/>
              <a:ext cx="33825" cy="11175"/>
            </a:xfrm>
            <a:custGeom>
              <a:rect b="b" l="l" r="r" t="t"/>
              <a:pathLst>
                <a:path extrusionOk="0" h="447" w="1353">
                  <a:moveTo>
                    <a:pt x="1352" y="1"/>
                  </a:moveTo>
                  <a:lnTo>
                    <a:pt x="1352" y="1"/>
                  </a:lnTo>
                  <a:cubicBezTo>
                    <a:pt x="830" y="223"/>
                    <a:pt x="1" y="207"/>
                    <a:pt x="261" y="417"/>
                  </a:cubicBezTo>
                  <a:cubicBezTo>
                    <a:pt x="287" y="437"/>
                    <a:pt x="323" y="446"/>
                    <a:pt x="367" y="446"/>
                  </a:cubicBezTo>
                  <a:cubicBezTo>
                    <a:pt x="676" y="446"/>
                    <a:pt x="1352" y="1"/>
                    <a:pt x="135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6842975" y="4172325"/>
              <a:ext cx="110350" cy="21350"/>
            </a:xfrm>
            <a:custGeom>
              <a:rect b="b" l="l" r="r" t="t"/>
              <a:pathLst>
                <a:path extrusionOk="0" h="854" w="4414">
                  <a:moveTo>
                    <a:pt x="1582" y="0"/>
                  </a:moveTo>
                  <a:cubicBezTo>
                    <a:pt x="920" y="0"/>
                    <a:pt x="358" y="98"/>
                    <a:pt x="191" y="397"/>
                  </a:cubicBezTo>
                  <a:cubicBezTo>
                    <a:pt x="1" y="738"/>
                    <a:pt x="146" y="854"/>
                    <a:pt x="499" y="854"/>
                  </a:cubicBezTo>
                  <a:cubicBezTo>
                    <a:pt x="1241" y="854"/>
                    <a:pt x="2901" y="341"/>
                    <a:pt x="4280" y="341"/>
                  </a:cubicBezTo>
                  <a:cubicBezTo>
                    <a:pt x="4325" y="341"/>
                    <a:pt x="4369" y="342"/>
                    <a:pt x="4413" y="343"/>
                  </a:cubicBezTo>
                  <a:cubicBezTo>
                    <a:pt x="4413" y="343"/>
                    <a:pt x="2822" y="0"/>
                    <a:pt x="1582"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6900600" y="4152750"/>
              <a:ext cx="51650" cy="23000"/>
            </a:xfrm>
            <a:custGeom>
              <a:rect b="b" l="l" r="r" t="t"/>
              <a:pathLst>
                <a:path extrusionOk="0" h="920" w="2066">
                  <a:moveTo>
                    <a:pt x="569" y="0"/>
                  </a:moveTo>
                  <a:cubicBezTo>
                    <a:pt x="524" y="0"/>
                    <a:pt x="486" y="9"/>
                    <a:pt x="454" y="28"/>
                  </a:cubicBezTo>
                  <a:cubicBezTo>
                    <a:pt x="0" y="297"/>
                    <a:pt x="1300" y="457"/>
                    <a:pt x="2066" y="919"/>
                  </a:cubicBezTo>
                  <a:cubicBezTo>
                    <a:pt x="2066" y="919"/>
                    <a:pt x="1026" y="0"/>
                    <a:pt x="569"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8428713" y="4455756"/>
              <a:ext cx="66200" cy="62725"/>
            </a:xfrm>
            <a:custGeom>
              <a:rect b="b" l="l" r="r" t="t"/>
              <a:pathLst>
                <a:path extrusionOk="0" h="2509" w="2648">
                  <a:moveTo>
                    <a:pt x="2302" y="1"/>
                  </a:moveTo>
                  <a:cubicBezTo>
                    <a:pt x="1910" y="1"/>
                    <a:pt x="1031" y="1633"/>
                    <a:pt x="1" y="2508"/>
                  </a:cubicBezTo>
                  <a:cubicBezTo>
                    <a:pt x="1" y="2508"/>
                    <a:pt x="2648" y="989"/>
                    <a:pt x="2481" y="235"/>
                  </a:cubicBezTo>
                  <a:cubicBezTo>
                    <a:pt x="2445" y="71"/>
                    <a:pt x="2384" y="1"/>
                    <a:pt x="2302" y="1"/>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8432088" y="4509081"/>
              <a:ext cx="36450" cy="11850"/>
            </a:xfrm>
            <a:custGeom>
              <a:rect b="b" l="l" r="r" t="t"/>
              <a:pathLst>
                <a:path extrusionOk="0" h="474" w="1458">
                  <a:moveTo>
                    <a:pt x="1361" y="0"/>
                  </a:moveTo>
                  <a:cubicBezTo>
                    <a:pt x="1147" y="0"/>
                    <a:pt x="528" y="368"/>
                    <a:pt x="0" y="473"/>
                  </a:cubicBezTo>
                  <a:cubicBezTo>
                    <a:pt x="0" y="473"/>
                    <a:pt x="1324" y="450"/>
                    <a:pt x="1426" y="135"/>
                  </a:cubicBezTo>
                  <a:cubicBezTo>
                    <a:pt x="1457" y="38"/>
                    <a:pt x="1430" y="0"/>
                    <a:pt x="1361"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6728550" y="4409025"/>
              <a:ext cx="14275" cy="12750"/>
            </a:xfrm>
            <a:custGeom>
              <a:rect b="b" l="l" r="r" t="t"/>
              <a:pathLst>
                <a:path extrusionOk="0" h="510" w="571">
                  <a:moveTo>
                    <a:pt x="280" y="1"/>
                  </a:moveTo>
                  <a:cubicBezTo>
                    <a:pt x="245" y="1"/>
                    <a:pt x="210" y="8"/>
                    <a:pt x="176" y="24"/>
                  </a:cubicBezTo>
                  <a:cubicBezTo>
                    <a:pt x="52" y="83"/>
                    <a:pt x="1" y="234"/>
                    <a:pt x="61" y="362"/>
                  </a:cubicBezTo>
                  <a:cubicBezTo>
                    <a:pt x="105" y="455"/>
                    <a:pt x="196" y="510"/>
                    <a:pt x="290" y="510"/>
                  </a:cubicBezTo>
                  <a:cubicBezTo>
                    <a:pt x="325" y="510"/>
                    <a:pt x="361" y="502"/>
                    <a:pt x="394" y="486"/>
                  </a:cubicBezTo>
                  <a:cubicBezTo>
                    <a:pt x="518" y="428"/>
                    <a:pt x="570" y="277"/>
                    <a:pt x="511" y="149"/>
                  </a:cubicBezTo>
                  <a:cubicBezTo>
                    <a:pt x="466" y="55"/>
                    <a:pt x="374" y="1"/>
                    <a:pt x="280"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6727750" y="4431975"/>
              <a:ext cx="7125" cy="6400"/>
            </a:xfrm>
            <a:custGeom>
              <a:rect b="b" l="l" r="r" t="t"/>
              <a:pathLst>
                <a:path extrusionOk="0" h="256" w="285">
                  <a:moveTo>
                    <a:pt x="140" y="1"/>
                  </a:moveTo>
                  <a:cubicBezTo>
                    <a:pt x="123" y="1"/>
                    <a:pt x="105" y="4"/>
                    <a:pt x="88" y="12"/>
                  </a:cubicBezTo>
                  <a:cubicBezTo>
                    <a:pt x="26" y="42"/>
                    <a:pt x="0" y="117"/>
                    <a:pt x="30" y="182"/>
                  </a:cubicBezTo>
                  <a:cubicBezTo>
                    <a:pt x="53" y="228"/>
                    <a:pt x="98" y="255"/>
                    <a:pt x="145" y="255"/>
                  </a:cubicBezTo>
                  <a:cubicBezTo>
                    <a:pt x="162" y="255"/>
                    <a:pt x="180" y="252"/>
                    <a:pt x="197" y="244"/>
                  </a:cubicBezTo>
                  <a:cubicBezTo>
                    <a:pt x="259" y="214"/>
                    <a:pt x="284" y="139"/>
                    <a:pt x="255" y="74"/>
                  </a:cubicBezTo>
                  <a:cubicBezTo>
                    <a:pt x="233" y="28"/>
                    <a:pt x="187" y="1"/>
                    <a:pt x="140"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6686350" y="4472025"/>
              <a:ext cx="7125" cy="6375"/>
            </a:xfrm>
            <a:custGeom>
              <a:rect b="b" l="l" r="r" t="t"/>
              <a:pathLst>
                <a:path extrusionOk="0" h="255" w="285">
                  <a:moveTo>
                    <a:pt x="140" y="0"/>
                  </a:moveTo>
                  <a:cubicBezTo>
                    <a:pt x="123" y="0"/>
                    <a:pt x="105" y="4"/>
                    <a:pt x="88" y="12"/>
                  </a:cubicBezTo>
                  <a:cubicBezTo>
                    <a:pt x="26" y="42"/>
                    <a:pt x="0" y="117"/>
                    <a:pt x="30" y="181"/>
                  </a:cubicBezTo>
                  <a:cubicBezTo>
                    <a:pt x="52" y="227"/>
                    <a:pt x="98" y="255"/>
                    <a:pt x="145" y="255"/>
                  </a:cubicBezTo>
                  <a:cubicBezTo>
                    <a:pt x="162" y="255"/>
                    <a:pt x="180" y="251"/>
                    <a:pt x="197" y="243"/>
                  </a:cubicBezTo>
                  <a:cubicBezTo>
                    <a:pt x="259" y="213"/>
                    <a:pt x="285" y="139"/>
                    <a:pt x="255" y="74"/>
                  </a:cubicBezTo>
                  <a:cubicBezTo>
                    <a:pt x="233" y="28"/>
                    <a:pt x="187" y="0"/>
                    <a:pt x="140"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6624050" y="4467250"/>
              <a:ext cx="7175" cy="6400"/>
            </a:xfrm>
            <a:custGeom>
              <a:rect b="b" l="l" r="r" t="t"/>
              <a:pathLst>
                <a:path extrusionOk="0" h="256" w="287">
                  <a:moveTo>
                    <a:pt x="139" y="1"/>
                  </a:moveTo>
                  <a:cubicBezTo>
                    <a:pt x="122" y="1"/>
                    <a:pt x="105" y="4"/>
                    <a:pt x="89" y="12"/>
                  </a:cubicBezTo>
                  <a:cubicBezTo>
                    <a:pt x="27" y="42"/>
                    <a:pt x="1" y="118"/>
                    <a:pt x="32" y="181"/>
                  </a:cubicBezTo>
                  <a:cubicBezTo>
                    <a:pt x="54" y="228"/>
                    <a:pt x="100" y="256"/>
                    <a:pt x="147" y="256"/>
                  </a:cubicBezTo>
                  <a:cubicBezTo>
                    <a:pt x="164" y="256"/>
                    <a:pt x="182" y="252"/>
                    <a:pt x="198" y="244"/>
                  </a:cubicBezTo>
                  <a:cubicBezTo>
                    <a:pt x="260" y="215"/>
                    <a:pt x="286" y="138"/>
                    <a:pt x="257" y="75"/>
                  </a:cubicBezTo>
                  <a:cubicBezTo>
                    <a:pt x="234" y="28"/>
                    <a:pt x="187" y="1"/>
                    <a:pt x="139" y="1"/>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6710300" y="4421625"/>
              <a:ext cx="7125" cy="6375"/>
            </a:xfrm>
            <a:custGeom>
              <a:rect b="b" l="l" r="r" t="t"/>
              <a:pathLst>
                <a:path extrusionOk="0" h="255" w="285">
                  <a:moveTo>
                    <a:pt x="139" y="0"/>
                  </a:moveTo>
                  <a:cubicBezTo>
                    <a:pt x="121" y="0"/>
                    <a:pt x="104" y="4"/>
                    <a:pt x="87" y="12"/>
                  </a:cubicBezTo>
                  <a:cubicBezTo>
                    <a:pt x="25" y="41"/>
                    <a:pt x="1" y="118"/>
                    <a:pt x="30" y="181"/>
                  </a:cubicBezTo>
                  <a:cubicBezTo>
                    <a:pt x="52" y="227"/>
                    <a:pt x="98" y="255"/>
                    <a:pt x="145" y="255"/>
                  </a:cubicBezTo>
                  <a:cubicBezTo>
                    <a:pt x="163" y="255"/>
                    <a:pt x="180" y="251"/>
                    <a:pt x="197" y="243"/>
                  </a:cubicBezTo>
                  <a:cubicBezTo>
                    <a:pt x="259" y="214"/>
                    <a:pt x="285" y="138"/>
                    <a:pt x="255" y="75"/>
                  </a:cubicBezTo>
                  <a:cubicBezTo>
                    <a:pt x="233" y="28"/>
                    <a:pt x="186" y="0"/>
                    <a:pt x="139" y="0"/>
                  </a:cubicBezTo>
                  <a:close/>
                </a:path>
              </a:pathLst>
            </a:custGeom>
            <a:solidFill>
              <a:srgbClr val="375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7075225" y="3750750"/>
              <a:ext cx="457850" cy="52075"/>
            </a:xfrm>
            <a:custGeom>
              <a:rect b="b" l="l" r="r" t="t"/>
              <a:pathLst>
                <a:path extrusionOk="0" h="2083" w="18314">
                  <a:moveTo>
                    <a:pt x="18313" y="1"/>
                  </a:moveTo>
                  <a:cubicBezTo>
                    <a:pt x="16703" y="288"/>
                    <a:pt x="15098" y="573"/>
                    <a:pt x="13489" y="817"/>
                  </a:cubicBezTo>
                  <a:cubicBezTo>
                    <a:pt x="11880" y="1063"/>
                    <a:pt x="10266" y="1273"/>
                    <a:pt x="8649" y="1423"/>
                  </a:cubicBezTo>
                  <a:cubicBezTo>
                    <a:pt x="8245" y="1462"/>
                    <a:pt x="7841" y="1495"/>
                    <a:pt x="7436" y="1524"/>
                  </a:cubicBezTo>
                  <a:cubicBezTo>
                    <a:pt x="7031" y="1555"/>
                    <a:pt x="6627" y="1578"/>
                    <a:pt x="6221" y="1599"/>
                  </a:cubicBezTo>
                  <a:cubicBezTo>
                    <a:pt x="5579" y="1630"/>
                    <a:pt x="4937" y="1649"/>
                    <a:pt x="4295" y="1649"/>
                  </a:cubicBezTo>
                  <a:cubicBezTo>
                    <a:pt x="4127" y="1649"/>
                    <a:pt x="3958" y="1648"/>
                    <a:pt x="3790" y="1645"/>
                  </a:cubicBezTo>
                  <a:cubicBezTo>
                    <a:pt x="3386" y="1639"/>
                    <a:pt x="2981" y="1623"/>
                    <a:pt x="2578" y="1595"/>
                  </a:cubicBezTo>
                  <a:cubicBezTo>
                    <a:pt x="2175" y="1565"/>
                    <a:pt x="1774" y="1524"/>
                    <a:pt x="1377" y="1455"/>
                  </a:cubicBezTo>
                  <a:cubicBezTo>
                    <a:pt x="1180" y="1420"/>
                    <a:pt x="983" y="1379"/>
                    <a:pt x="793" y="1322"/>
                  </a:cubicBezTo>
                  <a:cubicBezTo>
                    <a:pt x="604" y="1265"/>
                    <a:pt x="415" y="1196"/>
                    <a:pt x="263" y="1086"/>
                  </a:cubicBezTo>
                  <a:cubicBezTo>
                    <a:pt x="189" y="1030"/>
                    <a:pt x="124" y="962"/>
                    <a:pt x="111" y="880"/>
                  </a:cubicBezTo>
                  <a:cubicBezTo>
                    <a:pt x="96" y="800"/>
                    <a:pt x="137" y="711"/>
                    <a:pt x="199" y="638"/>
                  </a:cubicBezTo>
                  <a:cubicBezTo>
                    <a:pt x="260" y="563"/>
                    <a:pt x="339" y="498"/>
                    <a:pt x="421" y="440"/>
                  </a:cubicBezTo>
                  <a:cubicBezTo>
                    <a:pt x="504" y="382"/>
                    <a:pt x="592" y="330"/>
                    <a:pt x="681" y="281"/>
                  </a:cubicBezTo>
                  <a:lnTo>
                    <a:pt x="681" y="281"/>
                  </a:lnTo>
                  <a:cubicBezTo>
                    <a:pt x="585" y="317"/>
                    <a:pt x="491" y="359"/>
                    <a:pt x="401" y="408"/>
                  </a:cubicBezTo>
                  <a:cubicBezTo>
                    <a:pt x="310" y="457"/>
                    <a:pt x="221" y="512"/>
                    <a:pt x="144" y="587"/>
                  </a:cubicBezTo>
                  <a:cubicBezTo>
                    <a:pt x="105" y="625"/>
                    <a:pt x="70" y="667"/>
                    <a:pt x="43" y="719"/>
                  </a:cubicBezTo>
                  <a:cubicBezTo>
                    <a:pt x="17" y="769"/>
                    <a:pt x="0" y="830"/>
                    <a:pt x="6" y="892"/>
                  </a:cubicBezTo>
                  <a:cubicBezTo>
                    <a:pt x="9" y="954"/>
                    <a:pt x="33" y="1012"/>
                    <a:pt x="64" y="1061"/>
                  </a:cubicBezTo>
                  <a:cubicBezTo>
                    <a:pt x="95" y="1112"/>
                    <a:pt x="133" y="1154"/>
                    <a:pt x="175" y="1192"/>
                  </a:cubicBezTo>
                  <a:cubicBezTo>
                    <a:pt x="256" y="1265"/>
                    <a:pt x="348" y="1323"/>
                    <a:pt x="442" y="1374"/>
                  </a:cubicBezTo>
                  <a:cubicBezTo>
                    <a:pt x="536" y="1423"/>
                    <a:pt x="632" y="1466"/>
                    <a:pt x="730" y="1504"/>
                  </a:cubicBezTo>
                  <a:cubicBezTo>
                    <a:pt x="925" y="1581"/>
                    <a:pt x="1125" y="1641"/>
                    <a:pt x="1326" y="1693"/>
                  </a:cubicBezTo>
                  <a:cubicBezTo>
                    <a:pt x="1729" y="1796"/>
                    <a:pt x="2137" y="1865"/>
                    <a:pt x="2545" y="1920"/>
                  </a:cubicBezTo>
                  <a:cubicBezTo>
                    <a:pt x="2749" y="1947"/>
                    <a:pt x="2954" y="1969"/>
                    <a:pt x="3160" y="1989"/>
                  </a:cubicBezTo>
                  <a:cubicBezTo>
                    <a:pt x="3364" y="2007"/>
                    <a:pt x="3569" y="2024"/>
                    <a:pt x="3775" y="2036"/>
                  </a:cubicBezTo>
                  <a:cubicBezTo>
                    <a:pt x="3980" y="2048"/>
                    <a:pt x="4185" y="2058"/>
                    <a:pt x="4391" y="2066"/>
                  </a:cubicBezTo>
                  <a:cubicBezTo>
                    <a:pt x="4596" y="2074"/>
                    <a:pt x="4801" y="2078"/>
                    <a:pt x="5007" y="2080"/>
                  </a:cubicBezTo>
                  <a:cubicBezTo>
                    <a:pt x="5120" y="2082"/>
                    <a:pt x="5234" y="2083"/>
                    <a:pt x="5348" y="2083"/>
                  </a:cubicBezTo>
                  <a:cubicBezTo>
                    <a:pt x="5645" y="2083"/>
                    <a:pt x="5942" y="2078"/>
                    <a:pt x="6239" y="2070"/>
                  </a:cubicBezTo>
                  <a:cubicBezTo>
                    <a:pt x="6650" y="2058"/>
                    <a:pt x="7059" y="2038"/>
                    <a:pt x="7469" y="2015"/>
                  </a:cubicBezTo>
                  <a:cubicBezTo>
                    <a:pt x="7878" y="1987"/>
                    <a:pt x="8288" y="1955"/>
                    <a:pt x="8696" y="1918"/>
                  </a:cubicBezTo>
                  <a:cubicBezTo>
                    <a:pt x="10328" y="1765"/>
                    <a:pt x="11951" y="1520"/>
                    <a:pt x="13556" y="1201"/>
                  </a:cubicBezTo>
                  <a:cubicBezTo>
                    <a:pt x="15162" y="879"/>
                    <a:pt x="16752" y="488"/>
                    <a:pt x="183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7036625" y="3852175"/>
              <a:ext cx="265250" cy="41075"/>
            </a:xfrm>
            <a:custGeom>
              <a:rect b="b" l="l" r="r" t="t"/>
              <a:pathLst>
                <a:path extrusionOk="0" h="1643" w="10610">
                  <a:moveTo>
                    <a:pt x="10610" y="0"/>
                  </a:moveTo>
                  <a:cubicBezTo>
                    <a:pt x="10609" y="0"/>
                    <a:pt x="5333" y="378"/>
                    <a:pt x="0" y="1642"/>
                  </a:cubicBezTo>
                  <a:cubicBezTo>
                    <a:pt x="0" y="1642"/>
                    <a:pt x="5981" y="995"/>
                    <a:pt x="10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6775800" y="4290550"/>
              <a:ext cx="267625" cy="20275"/>
            </a:xfrm>
            <a:custGeom>
              <a:rect b="b" l="l" r="r" t="t"/>
              <a:pathLst>
                <a:path extrusionOk="0" h="811" w="10705">
                  <a:moveTo>
                    <a:pt x="10608" y="0"/>
                  </a:moveTo>
                  <a:cubicBezTo>
                    <a:pt x="9870" y="0"/>
                    <a:pt x="4988" y="31"/>
                    <a:pt x="0" y="810"/>
                  </a:cubicBezTo>
                  <a:cubicBezTo>
                    <a:pt x="0" y="810"/>
                    <a:pt x="6012" y="631"/>
                    <a:pt x="10704" y="0"/>
                  </a:cubicBezTo>
                  <a:cubicBezTo>
                    <a:pt x="10704" y="0"/>
                    <a:pt x="10671" y="0"/>
                    <a:pt x="10608" y="0"/>
                  </a:cubicBezTo>
                  <a:close/>
                </a:path>
              </a:pathLst>
            </a:custGeom>
            <a:solidFill>
              <a:srgbClr val="006778">
                <a:alpha val="43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13" title="[0,0,0,&quot;https://www.codecogs.com/eqnedit.php?latex=p%5Cleft(%5Cmathbf%7Bx%7D_%7BT%2B1%3A%20T%2BL%7D%20%5Cmid%20%5Cmathbf%7Bx%7D_%7B0%3A%20T%7D%5Cright)%3D%5Cprod_%7Bl%3D1%7D%5EL%20p%5Cleft(%5Cmathbf%7Bx%7D_%7BT%2Bl%7D%20%5Cmid%20%5Cmathbf%7Bx%7D_%7B0%3A%20T%2Bl-1%7D%5Cright)#0&quot;]"/>
          <p:cNvPicPr preferRelativeResize="0"/>
          <p:nvPr/>
        </p:nvPicPr>
        <p:blipFill>
          <a:blip r:embed="rId3">
            <a:alphaModFix/>
          </a:blip>
          <a:stretch>
            <a:fillRect/>
          </a:stretch>
        </p:blipFill>
        <p:spPr>
          <a:xfrm>
            <a:off x="5550875" y="3240751"/>
            <a:ext cx="2729649" cy="43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4"/>
          <p:cNvSpPr txBox="1"/>
          <p:nvPr>
            <p:ph type="title"/>
          </p:nvPr>
        </p:nvSpPr>
        <p:spPr>
          <a:xfrm>
            <a:off x="727650" y="861800"/>
            <a:ext cx="4137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IT" sz="2400"/>
              <a:t>Vessel Route Forecasting: </a:t>
            </a:r>
            <a:endParaRPr sz="2400"/>
          </a:p>
          <a:p>
            <a:pPr indent="0" lvl="0" marL="0" rtl="0" algn="l">
              <a:spcBef>
                <a:spcPts val="0"/>
              </a:spcBef>
              <a:spcAft>
                <a:spcPts val="0"/>
              </a:spcAft>
              <a:buNone/>
            </a:pPr>
            <a:r>
              <a:rPr lang="it-IT" sz="2400"/>
              <a:t>Proposed Method</a:t>
            </a:r>
            <a:endParaRPr sz="2400"/>
          </a:p>
        </p:txBody>
      </p:sp>
      <p:sp>
        <p:nvSpPr>
          <p:cNvPr id="301" name="Google Shape;301;p14"/>
          <p:cNvSpPr txBox="1"/>
          <p:nvPr>
            <p:ph idx="1" type="body"/>
          </p:nvPr>
        </p:nvSpPr>
        <p:spPr>
          <a:xfrm>
            <a:off x="727650" y="1947150"/>
            <a:ext cx="3844500" cy="2281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it-IT" sz="1500"/>
              <a:t>New representation of AIS data</a:t>
            </a:r>
            <a:endParaRPr sz="1500"/>
          </a:p>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it-IT" sz="1500"/>
              <a:t>New learning approach</a:t>
            </a:r>
            <a:endParaRPr sz="1500"/>
          </a:p>
          <a:p>
            <a:pPr indent="0" lvl="0" marL="457200" rtl="0" algn="l">
              <a:lnSpc>
                <a:spcPct val="150000"/>
              </a:lnSpc>
              <a:spcBef>
                <a:spcPts val="0"/>
              </a:spcBef>
              <a:spcAft>
                <a:spcPts val="0"/>
              </a:spcAft>
              <a:buNone/>
            </a:pPr>
            <a:r>
              <a:t/>
            </a:r>
            <a:endParaRPr sz="1500"/>
          </a:p>
          <a:p>
            <a:pPr indent="-323850" lvl="0" marL="457200" rtl="0" algn="l">
              <a:lnSpc>
                <a:spcPct val="150000"/>
              </a:lnSpc>
              <a:spcBef>
                <a:spcPts val="0"/>
              </a:spcBef>
              <a:spcAft>
                <a:spcPts val="0"/>
              </a:spcAft>
              <a:buSzPts val="1500"/>
              <a:buChar char="●"/>
            </a:pPr>
            <a:r>
              <a:rPr lang="it-IT" sz="1500"/>
              <a:t>SeaFormer architecture</a:t>
            </a:r>
            <a:endParaRPr sz="1500"/>
          </a:p>
        </p:txBody>
      </p:sp>
      <p:sp>
        <p:nvSpPr>
          <p:cNvPr id="302" name="Google Shape;302;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IT"/>
              <a:t>‹#›</a:t>
            </a:fld>
            <a:endParaRPr/>
          </a:p>
        </p:txBody>
      </p:sp>
      <p:pic>
        <p:nvPicPr>
          <p:cNvPr id="303" name="Google Shape;303;p14"/>
          <p:cNvPicPr preferRelativeResize="0"/>
          <p:nvPr/>
        </p:nvPicPr>
        <p:blipFill>
          <a:blip r:embed="rId3">
            <a:alphaModFix/>
          </a:blip>
          <a:stretch>
            <a:fillRect/>
          </a:stretch>
        </p:blipFill>
        <p:spPr>
          <a:xfrm>
            <a:off x="4865013" y="1129400"/>
            <a:ext cx="3378417" cy="3917301"/>
          </a:xfrm>
          <a:prstGeom prst="rect">
            <a:avLst/>
          </a:prstGeom>
          <a:noFill/>
          <a:ln>
            <a:noFill/>
          </a:ln>
        </p:spPr>
      </p:pic>
      <p:sp>
        <p:nvSpPr>
          <p:cNvPr id="304" name="Google Shape;304;p14"/>
          <p:cNvSpPr txBox="1"/>
          <p:nvPr>
            <p:ph idx="2" type="subTitle"/>
          </p:nvPr>
        </p:nvSpPr>
        <p:spPr>
          <a:xfrm>
            <a:off x="1285525" y="4702900"/>
            <a:ext cx="3775800" cy="33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it-IT"/>
              <a:t>Transformer-Based Model for Vessel Route Forecasting and Anomaly Detection - Alessandro Marzilli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